
<file path=[Content_Types].xml><?xml version="1.0" encoding="utf-8"?>
<Types xmlns="http://schemas.openxmlformats.org/package/2006/content-types">
  <Default Extension="bin" ContentType="application/vnd.ms-office.activeX"/>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activeX/activeX1.xml" ContentType="application/vnd.ms-office.activeX+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 id="2147484082" r:id="rId2"/>
    <p:sldMasterId id="2147484094" r:id="rId3"/>
  </p:sldMasterIdLst>
  <p:notesMasterIdLst>
    <p:notesMasterId r:id="rId52"/>
  </p:notesMasterIdLst>
  <p:sldIdLst>
    <p:sldId id="257" r:id="rId4"/>
    <p:sldId id="355" r:id="rId5"/>
    <p:sldId id="357" r:id="rId6"/>
    <p:sldId id="354" r:id="rId7"/>
    <p:sldId id="358" r:id="rId8"/>
    <p:sldId id="359" r:id="rId9"/>
    <p:sldId id="360" r:id="rId10"/>
    <p:sldId id="361" r:id="rId11"/>
    <p:sldId id="362" r:id="rId12"/>
    <p:sldId id="364" r:id="rId13"/>
    <p:sldId id="401" r:id="rId14"/>
    <p:sldId id="402" r:id="rId15"/>
    <p:sldId id="363" r:id="rId16"/>
    <p:sldId id="365" r:id="rId17"/>
    <p:sldId id="366" r:id="rId18"/>
    <p:sldId id="367" r:id="rId19"/>
    <p:sldId id="369" r:id="rId20"/>
    <p:sldId id="368" r:id="rId21"/>
    <p:sldId id="370" r:id="rId22"/>
    <p:sldId id="371" r:id="rId23"/>
    <p:sldId id="372" r:id="rId24"/>
    <p:sldId id="373" r:id="rId25"/>
    <p:sldId id="374" r:id="rId26"/>
    <p:sldId id="375" r:id="rId27"/>
    <p:sldId id="376" r:id="rId28"/>
    <p:sldId id="377"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403" r:id="rId49"/>
    <p:sldId id="404" r:id="rId50"/>
    <p:sldId id="40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9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2" autoAdjust="0"/>
    <p:restoredTop sz="95217" autoAdjust="0"/>
  </p:normalViewPr>
  <p:slideViewPr>
    <p:cSldViewPr>
      <p:cViewPr varScale="1">
        <p:scale>
          <a:sx n="59" d="100"/>
          <a:sy n="59" d="100"/>
        </p:scale>
        <p:origin x="1424" y="56"/>
      </p:cViewPr>
      <p:guideLst>
        <p:guide orient="horz" pos="2160"/>
        <p:guide pos="2880"/>
      </p:guideLst>
    </p:cSldViewPr>
  </p:slideViewPr>
  <p:notesTextViewPr>
    <p:cViewPr>
      <p:scale>
        <a:sx n="1" d="1"/>
        <a:sy n="1" d="1"/>
      </p:scale>
      <p:origin x="0" y="0"/>
    </p:cViewPr>
  </p:notesTextViewPr>
  <p:sorterViewPr>
    <p:cViewPr>
      <p:scale>
        <a:sx n="66" d="100"/>
        <a:sy n="66" d="100"/>
      </p:scale>
      <p:origin x="0" y="5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654F15-B918-4FE9-8B2E-4798027CAA81}" type="datetimeFigureOut">
              <a:rPr lang="en-US" smtClean="0"/>
              <a:pPr/>
              <a:t>9/25/2018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B5C633-64AE-44BB-988D-B417D2B42822}" type="slidenum">
              <a:rPr lang="en-US" smtClean="0"/>
              <a:pPr/>
              <a:t>‹#›</a:t>
            </a:fld>
            <a:endParaRPr lang="en-US"/>
          </a:p>
        </p:txBody>
      </p:sp>
    </p:spTree>
    <p:extLst>
      <p:ext uri="{BB962C8B-B14F-4D97-AF65-F5344CB8AC3E}">
        <p14:creationId xmlns:p14="http://schemas.microsoft.com/office/powerpoint/2010/main" val="133279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EB5C633-64AE-44BB-988D-B417D2B42822}" type="slidenum">
              <a:rPr lang="en-US" smtClean="0"/>
              <a:pPr/>
              <a:t>1</a:t>
            </a:fld>
            <a:endParaRPr lang="en-US" dirty="0"/>
          </a:p>
        </p:txBody>
      </p:sp>
    </p:spTree>
    <p:extLst>
      <p:ext uri="{BB962C8B-B14F-4D97-AF65-F5344CB8AC3E}">
        <p14:creationId xmlns:p14="http://schemas.microsoft.com/office/powerpoint/2010/main" val="1490652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txBox="1">
            <a:spLocks noChangeArrowheads="1"/>
          </p:cNvSpPr>
          <p:nvPr userDrawn="1"/>
        </p:nvSpPr>
        <p:spPr>
          <a:xfrm>
            <a:off x="228600" y="457200"/>
            <a:ext cx="5029200" cy="1600200"/>
          </a:xfrm>
          <a:prstGeom prst="rect">
            <a:avLst/>
          </a:prstGeom>
          <a:ln w="9525"/>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ntique Olive Compact"/>
                <a:ea typeface="+mj-ea"/>
                <a:cs typeface="Trebuchet MS"/>
              </a:rPr>
              <a:t>India Controllership</a:t>
            </a:r>
            <a:br>
              <a:rPr kumimoji="0" lang="en-US" sz="2800" b="0" i="0" u="none" strike="noStrike" kern="1200" cap="none" spc="0" normalizeH="0" baseline="0" noProof="0" dirty="0">
                <a:ln>
                  <a:noFill/>
                </a:ln>
                <a:solidFill>
                  <a:schemeClr val="tx1"/>
                </a:solidFill>
                <a:effectLst/>
                <a:uLnTx/>
                <a:uFillTx/>
                <a:latin typeface="Antique Olive Compact"/>
                <a:ea typeface="+mj-ea"/>
                <a:cs typeface="Trebuchet MS"/>
              </a:rPr>
            </a:br>
            <a:r>
              <a:rPr kumimoji="0" lang="en-US" sz="2800" b="0" i="0" u="none" strike="noStrike" kern="1200" cap="none" spc="0" normalizeH="0" baseline="0" noProof="0" dirty="0">
                <a:ln>
                  <a:noFill/>
                </a:ln>
                <a:solidFill>
                  <a:schemeClr val="tx1"/>
                </a:solidFill>
                <a:effectLst/>
                <a:uLnTx/>
                <a:uFillTx/>
                <a:latin typeface="Antique Olive Compact"/>
                <a:ea typeface="+mj-ea"/>
                <a:cs typeface="Trebuchet MS"/>
              </a:rPr>
              <a:t>Payroll Tools View</a:t>
            </a:r>
            <a:endParaRPr kumimoji="0" lang="en-US" sz="2800" b="0" i="1" u="none" strike="noStrike" kern="1200" cap="none" spc="0" normalizeH="0" baseline="0" noProof="0" dirty="0">
              <a:ln>
                <a:noFill/>
              </a:ln>
              <a:solidFill>
                <a:schemeClr val="tx1"/>
              </a:solidFill>
              <a:effectLst/>
              <a:uLnTx/>
              <a:uFillTx/>
              <a:latin typeface="Antique Olive Compact"/>
              <a:ea typeface="+mj-ea"/>
              <a:cs typeface="Trebuchet MS"/>
            </a:endParaRPr>
          </a:p>
        </p:txBody>
      </p:sp>
      <p:pic>
        <p:nvPicPr>
          <p:cNvPr id="8" name="Picture 7" descr="ACC_gt_core_white_EG_rgb.png"/>
          <p:cNvPicPr>
            <a:picLocks noChangeAspect="1"/>
          </p:cNvPicPr>
          <p:nvPr userDrawn="1"/>
        </p:nvPicPr>
        <p:blipFill>
          <a:blip r:embed="rId4" cstate="print"/>
          <a:stretch>
            <a:fillRect/>
          </a:stretch>
        </p:blipFill>
        <p:spPr>
          <a:xfrm>
            <a:off x="4876800" y="2286000"/>
            <a:ext cx="3243719" cy="2183416"/>
          </a:xfrm>
          <a:prstGeom prst="rect">
            <a:avLst/>
          </a:prstGeom>
        </p:spPr>
      </p:pic>
      <p:sp>
        <p:nvSpPr>
          <p:cNvPr id="5" name="TextBox 4"/>
          <p:cNvSpPr txBox="1"/>
          <p:nvPr userDrawn="1"/>
        </p:nvSpPr>
        <p:spPr>
          <a:xfrm>
            <a:off x="4707959" y="5370617"/>
            <a:ext cx="3581400"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Calibri" panose="020F0502020204030204" pitchFamily="34" charset="0"/>
              </a:rPr>
              <a:t>Digital | Strategy | Technology | Operations</a:t>
            </a:r>
          </a:p>
        </p:txBody>
      </p:sp>
    </p:spTree>
    <p:controls>
      <mc:AlternateContent xmlns:mc="http://schemas.openxmlformats.org/markup-compatibility/2006">
        <mc:Choice xmlns:v="urn:schemas-microsoft-com:vml" Requires="v">
          <p:control spid="37140" name="cmFlash491" r:id="rId2" imgW="9144000" imgH="1112760"/>
        </mc:Choice>
        <mc:Fallback>
          <p:control name="cmFlash491" r:id="rId2" imgW="9144000" imgH="1112760">
            <p:pic>
              <p:nvPicPr>
                <p:cNvPr id="2" name="cmFlash491"/>
                <p:cNvPicPr preferRelativeResize="0">
                  <a:picLocks noChangeArrowheads="1" noChangeShapeType="1"/>
                </p:cNvPicPr>
                <p:nvPr/>
              </p:nvPicPr>
              <p:blipFill>
                <a:blip r:embed="rId5"/>
                <a:srcRect/>
                <a:stretch>
                  <a:fillRect/>
                </a:stretch>
              </p:blipFill>
              <p:spPr bwMode="auto">
                <a:xfrm>
                  <a:off x="0" y="5745163"/>
                  <a:ext cx="9144000" cy="11128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2000"/>
                                        <p:tgtEl>
                                          <p:spTgt spid="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303013613"/>
      </p:ext>
    </p:extLst>
  </p:cSld>
  <p:clrMapOvr>
    <a:masterClrMapping/>
  </p:clrMapOvr>
  <p:transition spd="slow">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94726344"/>
      </p:ext>
    </p:extLst>
  </p:cSld>
  <p:clrMapOvr>
    <a:masterClrMapping/>
  </p:clrMapOvr>
  <p:transition spd="slow">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160725441"/>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091350434"/>
      </p:ext>
    </p:extLst>
  </p:cSld>
  <p:clrMapOvr>
    <a:masterClrMapping/>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31512157"/>
      </p:ext>
    </p:extLst>
  </p:cSld>
  <p:clrMapOvr>
    <a:masterClrMapping/>
  </p:clrMapOvr>
  <p:transition spd="slow">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410254"/>
      </p:ext>
    </p:extLst>
  </p:cSld>
  <p:clrMapOvr>
    <a:masterClrMapping/>
  </p:clrMapOvr>
  <p:transition spd="slow">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40847309"/>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795984867"/>
      </p:ext>
    </p:extLst>
  </p:cSld>
  <p:clrMapOvr>
    <a:masterClrMapping/>
  </p:clrMapOvr>
  <p:transition spd="slow">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80910192"/>
      </p:ext>
    </p:extLst>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82091786"/>
      </p:ext>
    </p:extLst>
  </p:cSld>
  <p:clrMapOvr>
    <a:masterClrMapping/>
  </p:clrMapOvr>
  <p:transition spd="slow">
    <p:push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a:solidFill>
                  <a:prstClr val="black"/>
                </a:solidFill>
              </a:rPr>
              <a:pPr/>
              <a:t>9/25/2018</a:t>
            </a:fld>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45215237"/>
      </p:ext>
    </p:extLst>
  </p:cSld>
  <p:clrMapOvr>
    <a:masterClrMapping/>
  </p:clrMapOvr>
  <p:transition spd="slow">
    <p:push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itle 2"/>
          <p:cNvSpPr>
            <a:spLocks noGrp="1"/>
          </p:cNvSpPr>
          <p:nvPr>
            <p:ph type="title" hasCustomPrompt="1"/>
          </p:nvPr>
        </p:nvSpPr>
        <p:spPr>
          <a:xfrm>
            <a:off x="461035" y="170122"/>
            <a:ext cx="8205261" cy="785553"/>
          </a:xfrm>
          <a:prstGeom prst="rect">
            <a:avLst/>
          </a:prstGeom>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8" name="Content Placeholder 1"/>
          <p:cNvSpPr>
            <a:spLocks noGrp="1"/>
          </p:cNvSpPr>
          <p:nvPr userDrawn="1">
            <p:ph sz="quarter" idx="12"/>
          </p:nvPr>
        </p:nvSpPr>
        <p:spPr>
          <a:xfrm>
            <a:off x="457201" y="1381124"/>
            <a:ext cx="5170713" cy="5054843"/>
          </a:xfrm>
        </p:spPr>
        <p:txBody>
          <a:bodyPr/>
          <a:lstStyle/>
          <a:p>
            <a:endParaRPr lang="en-US" dirty="0"/>
          </a:p>
        </p:txBody>
      </p:sp>
      <p:sp>
        <p:nvSpPr>
          <p:cNvPr id="11" name="Picture Placeholder 10"/>
          <p:cNvSpPr>
            <a:spLocks noGrp="1"/>
          </p:cNvSpPr>
          <p:nvPr>
            <p:ph type="pic" sz="quarter" idx="13"/>
          </p:nvPr>
        </p:nvSpPr>
        <p:spPr>
          <a:xfrm>
            <a:off x="5682118" y="1381125"/>
            <a:ext cx="3298825" cy="5054600"/>
          </a:xfrm>
        </p:spPr>
        <p:txBody>
          <a:bodyPr/>
          <a:lstStyle/>
          <a:p>
            <a:endParaRPr lang="en-US" dirty="0"/>
          </a:p>
        </p:txBody>
      </p:sp>
    </p:spTree>
    <p:extLst>
      <p:ext uri="{BB962C8B-B14F-4D97-AF65-F5344CB8AC3E}">
        <p14:creationId xmlns:p14="http://schemas.microsoft.com/office/powerpoint/2010/main" val="377818406"/>
      </p:ext>
    </p:extLst>
  </p:cSld>
  <p:clrMapOvr>
    <a:masterClrMapping/>
  </p:clrMapOvr>
  <p:transition spd="slow">
    <p:push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4" name="Title 2"/>
          <p:cNvSpPr>
            <a:spLocks noGrp="1"/>
          </p:cNvSpPr>
          <p:nvPr>
            <p:ph type="title" hasCustomPrompt="1"/>
          </p:nvPr>
        </p:nvSpPr>
        <p:spPr>
          <a:xfrm>
            <a:off x="461035" y="170122"/>
            <a:ext cx="8205261" cy="785553"/>
          </a:xfrm>
          <a:prstGeom prst="rect">
            <a:avLst/>
          </a:prstGeom>
        </p:spPr>
        <p:txBody>
          <a:bodyPr/>
          <a:lstStyle/>
          <a:p>
            <a:r>
              <a:rPr lang="en-US" dirty="0"/>
              <a:t>Master Title Slide Headline</a:t>
            </a:r>
            <a:endParaRPr lang="en-CA" dirty="0"/>
          </a:p>
        </p:txBody>
      </p:sp>
    </p:spTree>
    <p:extLst>
      <p:ext uri="{BB962C8B-B14F-4D97-AF65-F5344CB8AC3E}">
        <p14:creationId xmlns:p14="http://schemas.microsoft.com/office/powerpoint/2010/main" val="773824785"/>
      </p:ext>
    </p:extLst>
  </p:cSld>
  <p:clrMapOvr>
    <a:masterClrMapping/>
  </p:clrMapOvr>
  <p:transition spd="slow">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4" name="Title 2"/>
          <p:cNvSpPr>
            <a:spLocks noGrp="1"/>
          </p:cNvSpPr>
          <p:nvPr>
            <p:ph type="title" hasCustomPrompt="1"/>
          </p:nvPr>
        </p:nvSpPr>
        <p:spPr>
          <a:xfrm>
            <a:off x="461035" y="170122"/>
            <a:ext cx="8205261" cy="785553"/>
          </a:xfrm>
          <a:prstGeom prst="rect">
            <a:avLst/>
          </a:prstGeom>
        </p:spPr>
        <p:txBody>
          <a:bodyPr/>
          <a:lstStyle/>
          <a:p>
            <a:r>
              <a:rPr lang="en-US" dirty="0"/>
              <a:t>Master Title Slide Headline</a:t>
            </a:r>
            <a:endParaRPr lang="en-CA" dirty="0"/>
          </a:p>
        </p:txBody>
      </p:sp>
    </p:spTree>
    <p:extLst>
      <p:ext uri="{BB962C8B-B14F-4D97-AF65-F5344CB8AC3E}">
        <p14:creationId xmlns:p14="http://schemas.microsoft.com/office/powerpoint/2010/main" val="982213386"/>
      </p:ext>
    </p:extLst>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685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C649438-11FC-43AF-93B4-9E507073E05E}" type="datetimeFigureOut">
              <a:rPr lang="en-US" smtClean="0"/>
              <a:pPr/>
              <a:t>9/25/2018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4B00534-E8F1-4AFE-92D2-14B9456506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19" name="Group 218"/>
          <p:cNvGrpSpPr/>
          <p:nvPr/>
        </p:nvGrpSpPr>
        <p:grpSpPr>
          <a:xfrm>
            <a:off x="6558164" y="66319"/>
            <a:ext cx="2575511" cy="6797067"/>
            <a:chOff x="6558164" y="66319"/>
            <a:chExt cx="2575511" cy="6797067"/>
          </a:xfrm>
        </p:grpSpPr>
        <p:grpSp>
          <p:nvGrpSpPr>
            <p:cNvPr id="220" name="Group 62"/>
            <p:cNvGrpSpPr/>
            <p:nvPr/>
          </p:nvGrpSpPr>
          <p:grpSpPr>
            <a:xfrm>
              <a:off x="6924386" y="66319"/>
              <a:ext cx="2173634" cy="6673398"/>
              <a:chOff x="6924386" y="66319"/>
              <a:chExt cx="2173634" cy="6673398"/>
            </a:xfrm>
          </p:grpSpPr>
          <p:grpSp>
            <p:nvGrpSpPr>
              <p:cNvPr id="224" name="Group 44"/>
              <p:cNvGrpSpPr/>
              <p:nvPr/>
            </p:nvGrpSpPr>
            <p:grpSpPr>
              <a:xfrm>
                <a:off x="6924386" y="66319"/>
                <a:ext cx="2066032" cy="6673398"/>
                <a:chOff x="6924386" y="66319"/>
                <a:chExt cx="2066032" cy="6673398"/>
              </a:xfrm>
            </p:grpSpPr>
            <p:sp>
              <p:nvSpPr>
                <p:cNvPr id="234" name="Freeform 233"/>
                <p:cNvSpPr>
                  <a:spLocks noChangeAspect="1" noEditPoints="1"/>
                </p:cNvSpPr>
                <p:nvPr/>
              </p:nvSpPr>
              <p:spPr bwMode="auto">
                <a:xfrm rot="879737">
                  <a:off x="7130233" y="66319"/>
                  <a:ext cx="609204" cy="662248"/>
                </a:xfrm>
                <a:custGeom>
                  <a:avLst/>
                  <a:gdLst>
                    <a:gd name="T0" fmla="*/ 748 w 758"/>
                    <a:gd name="T1" fmla="*/ 508 h 824"/>
                    <a:gd name="T2" fmla="*/ 550 w 758"/>
                    <a:gd name="T3" fmla="*/ 490 h 824"/>
                    <a:gd name="T4" fmla="*/ 512 w 758"/>
                    <a:gd name="T5" fmla="*/ 448 h 824"/>
                    <a:gd name="T6" fmla="*/ 500 w 758"/>
                    <a:gd name="T7" fmla="*/ 408 h 824"/>
                    <a:gd name="T8" fmla="*/ 550 w 758"/>
                    <a:gd name="T9" fmla="*/ 334 h 824"/>
                    <a:gd name="T10" fmla="*/ 744 w 758"/>
                    <a:gd name="T11" fmla="*/ 324 h 824"/>
                    <a:gd name="T12" fmla="*/ 700 w 758"/>
                    <a:gd name="T13" fmla="*/ 246 h 824"/>
                    <a:gd name="T14" fmla="*/ 728 w 758"/>
                    <a:gd name="T15" fmla="*/ 196 h 824"/>
                    <a:gd name="T16" fmla="*/ 620 w 758"/>
                    <a:gd name="T17" fmla="*/ 248 h 824"/>
                    <a:gd name="T18" fmla="*/ 534 w 758"/>
                    <a:gd name="T19" fmla="*/ 306 h 824"/>
                    <a:gd name="T20" fmla="*/ 482 w 758"/>
                    <a:gd name="T21" fmla="*/ 314 h 824"/>
                    <a:gd name="T22" fmla="*/ 456 w 758"/>
                    <a:gd name="T23" fmla="*/ 310 h 824"/>
                    <a:gd name="T24" fmla="*/ 410 w 758"/>
                    <a:gd name="T25" fmla="*/ 268 h 824"/>
                    <a:gd name="T26" fmla="*/ 396 w 758"/>
                    <a:gd name="T27" fmla="*/ 202 h 824"/>
                    <a:gd name="T28" fmla="*/ 396 w 758"/>
                    <a:gd name="T29" fmla="*/ 66 h 824"/>
                    <a:gd name="T30" fmla="*/ 388 w 758"/>
                    <a:gd name="T31" fmla="*/ 0 h 824"/>
                    <a:gd name="T32" fmla="*/ 310 w 758"/>
                    <a:gd name="T33" fmla="*/ 16 h 824"/>
                    <a:gd name="T34" fmla="*/ 360 w 758"/>
                    <a:gd name="T35" fmla="*/ 144 h 824"/>
                    <a:gd name="T36" fmla="*/ 358 w 758"/>
                    <a:gd name="T37" fmla="*/ 230 h 824"/>
                    <a:gd name="T38" fmla="*/ 320 w 758"/>
                    <a:gd name="T39" fmla="*/ 306 h 824"/>
                    <a:gd name="T40" fmla="*/ 280 w 758"/>
                    <a:gd name="T41" fmla="*/ 314 h 824"/>
                    <a:gd name="T42" fmla="*/ 224 w 758"/>
                    <a:gd name="T43" fmla="*/ 304 h 824"/>
                    <a:gd name="T44" fmla="*/ 136 w 758"/>
                    <a:gd name="T45" fmla="*/ 250 h 824"/>
                    <a:gd name="T46" fmla="*/ 30 w 758"/>
                    <a:gd name="T47" fmla="*/ 198 h 824"/>
                    <a:gd name="T48" fmla="*/ 0 w 758"/>
                    <a:gd name="T49" fmla="*/ 264 h 824"/>
                    <a:gd name="T50" fmla="*/ 138 w 758"/>
                    <a:gd name="T51" fmla="*/ 296 h 824"/>
                    <a:gd name="T52" fmla="*/ 208 w 758"/>
                    <a:gd name="T53" fmla="*/ 334 h 824"/>
                    <a:gd name="T54" fmla="*/ 258 w 758"/>
                    <a:gd name="T55" fmla="*/ 408 h 824"/>
                    <a:gd name="T56" fmla="*/ 246 w 758"/>
                    <a:gd name="T57" fmla="*/ 448 h 824"/>
                    <a:gd name="T58" fmla="*/ 210 w 758"/>
                    <a:gd name="T59" fmla="*/ 492 h 824"/>
                    <a:gd name="T60" fmla="*/ 118 w 758"/>
                    <a:gd name="T61" fmla="*/ 540 h 824"/>
                    <a:gd name="T62" fmla="*/ 38 w 758"/>
                    <a:gd name="T63" fmla="*/ 592 h 824"/>
                    <a:gd name="T64" fmla="*/ 76 w 758"/>
                    <a:gd name="T65" fmla="*/ 608 h 824"/>
                    <a:gd name="T66" fmla="*/ 122 w 758"/>
                    <a:gd name="T67" fmla="*/ 686 h 824"/>
                    <a:gd name="T68" fmla="*/ 228 w 758"/>
                    <a:gd name="T69" fmla="*/ 520 h 824"/>
                    <a:gd name="T70" fmla="*/ 282 w 758"/>
                    <a:gd name="T71" fmla="*/ 508 h 824"/>
                    <a:gd name="T72" fmla="*/ 334 w 758"/>
                    <a:gd name="T73" fmla="*/ 528 h 824"/>
                    <a:gd name="T74" fmla="*/ 362 w 758"/>
                    <a:gd name="T75" fmla="*/ 598 h 824"/>
                    <a:gd name="T76" fmla="*/ 280 w 758"/>
                    <a:gd name="T77" fmla="*/ 778 h 824"/>
                    <a:gd name="T78" fmla="*/ 362 w 758"/>
                    <a:gd name="T79" fmla="*/ 772 h 824"/>
                    <a:gd name="T80" fmla="*/ 396 w 758"/>
                    <a:gd name="T81" fmla="*/ 796 h 824"/>
                    <a:gd name="T82" fmla="*/ 480 w 758"/>
                    <a:gd name="T83" fmla="*/ 778 h 824"/>
                    <a:gd name="T84" fmla="*/ 396 w 758"/>
                    <a:gd name="T85" fmla="*/ 600 h 824"/>
                    <a:gd name="T86" fmla="*/ 414 w 758"/>
                    <a:gd name="T87" fmla="*/ 546 h 824"/>
                    <a:gd name="T88" fmla="*/ 466 w 758"/>
                    <a:gd name="T89" fmla="*/ 508 h 824"/>
                    <a:gd name="T90" fmla="*/ 522 w 758"/>
                    <a:gd name="T91" fmla="*/ 520 h 824"/>
                    <a:gd name="T92" fmla="*/ 602 w 758"/>
                    <a:gd name="T93" fmla="*/ 562 h 824"/>
                    <a:gd name="T94" fmla="*/ 698 w 758"/>
                    <a:gd name="T95" fmla="*/ 664 h 824"/>
                    <a:gd name="T96" fmla="*/ 740 w 758"/>
                    <a:gd name="T97" fmla="*/ 606 h 824"/>
                    <a:gd name="T98" fmla="*/ 324 w 758"/>
                    <a:gd name="T99" fmla="*/ 398 h 824"/>
                    <a:gd name="T100" fmla="*/ 340 w 758"/>
                    <a:gd name="T101" fmla="*/ 452 h 824"/>
                    <a:gd name="T102" fmla="*/ 360 w 758"/>
                    <a:gd name="T103" fmla="*/ 380 h 824"/>
                    <a:gd name="T104" fmla="*/ 414 w 758"/>
                    <a:gd name="T105" fmla="*/ 352 h 824"/>
                    <a:gd name="T106" fmla="*/ 414 w 758"/>
                    <a:gd name="T107" fmla="*/ 472 h 824"/>
                    <a:gd name="T108" fmla="*/ 434 w 758"/>
                    <a:gd name="T109" fmla="*/ 4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8" h="824">
                      <a:moveTo>
                        <a:pt x="700" y="576"/>
                      </a:moveTo>
                      <a:lnTo>
                        <a:pt x="758" y="558"/>
                      </a:lnTo>
                      <a:lnTo>
                        <a:pt x="756" y="548"/>
                      </a:lnTo>
                      <a:lnTo>
                        <a:pt x="686" y="566"/>
                      </a:lnTo>
                      <a:lnTo>
                        <a:pt x="686" y="566"/>
                      </a:lnTo>
                      <a:lnTo>
                        <a:pt x="640" y="538"/>
                      </a:lnTo>
                      <a:lnTo>
                        <a:pt x="748" y="508"/>
                      </a:lnTo>
                      <a:lnTo>
                        <a:pt x="746" y="496"/>
                      </a:lnTo>
                      <a:lnTo>
                        <a:pt x="620" y="528"/>
                      </a:lnTo>
                      <a:lnTo>
                        <a:pt x="620" y="528"/>
                      </a:lnTo>
                      <a:lnTo>
                        <a:pt x="568" y="502"/>
                      </a:lnTo>
                      <a:lnTo>
                        <a:pt x="568" y="502"/>
                      </a:lnTo>
                      <a:lnTo>
                        <a:pt x="550" y="492"/>
                      </a:lnTo>
                      <a:lnTo>
                        <a:pt x="550" y="490"/>
                      </a:lnTo>
                      <a:lnTo>
                        <a:pt x="550" y="490"/>
                      </a:lnTo>
                      <a:lnTo>
                        <a:pt x="550" y="488"/>
                      </a:lnTo>
                      <a:lnTo>
                        <a:pt x="546" y="484"/>
                      </a:lnTo>
                      <a:lnTo>
                        <a:pt x="518" y="456"/>
                      </a:lnTo>
                      <a:lnTo>
                        <a:pt x="518" y="456"/>
                      </a:lnTo>
                      <a:lnTo>
                        <a:pt x="512" y="448"/>
                      </a:lnTo>
                      <a:lnTo>
                        <a:pt x="512" y="448"/>
                      </a:lnTo>
                      <a:lnTo>
                        <a:pt x="504" y="432"/>
                      </a:lnTo>
                      <a:lnTo>
                        <a:pt x="500" y="414"/>
                      </a:lnTo>
                      <a:lnTo>
                        <a:pt x="500" y="414"/>
                      </a:lnTo>
                      <a:lnTo>
                        <a:pt x="500" y="412"/>
                      </a:lnTo>
                      <a:lnTo>
                        <a:pt x="500" y="412"/>
                      </a:lnTo>
                      <a:lnTo>
                        <a:pt x="500" y="408"/>
                      </a:lnTo>
                      <a:lnTo>
                        <a:pt x="500" y="408"/>
                      </a:lnTo>
                      <a:lnTo>
                        <a:pt x="504" y="392"/>
                      </a:lnTo>
                      <a:lnTo>
                        <a:pt x="512" y="374"/>
                      </a:lnTo>
                      <a:lnTo>
                        <a:pt x="512" y="374"/>
                      </a:lnTo>
                      <a:lnTo>
                        <a:pt x="518" y="366"/>
                      </a:lnTo>
                      <a:lnTo>
                        <a:pt x="518" y="366"/>
                      </a:lnTo>
                      <a:lnTo>
                        <a:pt x="546" y="340"/>
                      </a:lnTo>
                      <a:lnTo>
                        <a:pt x="550" y="334"/>
                      </a:lnTo>
                      <a:lnTo>
                        <a:pt x="550" y="332"/>
                      </a:lnTo>
                      <a:lnTo>
                        <a:pt x="548" y="330"/>
                      </a:lnTo>
                      <a:lnTo>
                        <a:pt x="548" y="330"/>
                      </a:lnTo>
                      <a:lnTo>
                        <a:pt x="568" y="320"/>
                      </a:lnTo>
                      <a:lnTo>
                        <a:pt x="568" y="320"/>
                      </a:lnTo>
                      <a:lnTo>
                        <a:pt x="620" y="294"/>
                      </a:lnTo>
                      <a:lnTo>
                        <a:pt x="744" y="324"/>
                      </a:lnTo>
                      <a:lnTo>
                        <a:pt x="746" y="312"/>
                      </a:lnTo>
                      <a:lnTo>
                        <a:pt x="640" y="282"/>
                      </a:lnTo>
                      <a:lnTo>
                        <a:pt x="640" y="282"/>
                      </a:lnTo>
                      <a:lnTo>
                        <a:pt x="686" y="254"/>
                      </a:lnTo>
                      <a:lnTo>
                        <a:pt x="754" y="272"/>
                      </a:lnTo>
                      <a:lnTo>
                        <a:pt x="758" y="262"/>
                      </a:lnTo>
                      <a:lnTo>
                        <a:pt x="700" y="246"/>
                      </a:lnTo>
                      <a:lnTo>
                        <a:pt x="700" y="246"/>
                      </a:lnTo>
                      <a:lnTo>
                        <a:pt x="720" y="230"/>
                      </a:lnTo>
                      <a:lnTo>
                        <a:pt x="740" y="216"/>
                      </a:lnTo>
                      <a:lnTo>
                        <a:pt x="742" y="214"/>
                      </a:lnTo>
                      <a:lnTo>
                        <a:pt x="732" y="196"/>
                      </a:lnTo>
                      <a:lnTo>
                        <a:pt x="728" y="196"/>
                      </a:lnTo>
                      <a:lnTo>
                        <a:pt x="728" y="196"/>
                      </a:lnTo>
                      <a:lnTo>
                        <a:pt x="704" y="206"/>
                      </a:lnTo>
                      <a:lnTo>
                        <a:pt x="682" y="216"/>
                      </a:lnTo>
                      <a:lnTo>
                        <a:pt x="696" y="156"/>
                      </a:lnTo>
                      <a:lnTo>
                        <a:pt x="686" y="154"/>
                      </a:lnTo>
                      <a:lnTo>
                        <a:pt x="666" y="222"/>
                      </a:lnTo>
                      <a:lnTo>
                        <a:pt x="666" y="222"/>
                      </a:lnTo>
                      <a:lnTo>
                        <a:pt x="620" y="248"/>
                      </a:lnTo>
                      <a:lnTo>
                        <a:pt x="646" y="140"/>
                      </a:lnTo>
                      <a:lnTo>
                        <a:pt x="636" y="136"/>
                      </a:lnTo>
                      <a:lnTo>
                        <a:pt x="600" y="260"/>
                      </a:lnTo>
                      <a:lnTo>
                        <a:pt x="600" y="260"/>
                      </a:lnTo>
                      <a:lnTo>
                        <a:pt x="552" y="292"/>
                      </a:lnTo>
                      <a:lnTo>
                        <a:pt x="552" y="292"/>
                      </a:lnTo>
                      <a:lnTo>
                        <a:pt x="534" y="306"/>
                      </a:lnTo>
                      <a:lnTo>
                        <a:pt x="532" y="304"/>
                      </a:lnTo>
                      <a:lnTo>
                        <a:pt x="530" y="304"/>
                      </a:lnTo>
                      <a:lnTo>
                        <a:pt x="530" y="304"/>
                      </a:lnTo>
                      <a:lnTo>
                        <a:pt x="522" y="304"/>
                      </a:lnTo>
                      <a:lnTo>
                        <a:pt x="488" y="314"/>
                      </a:lnTo>
                      <a:lnTo>
                        <a:pt x="488" y="314"/>
                      </a:lnTo>
                      <a:lnTo>
                        <a:pt x="482" y="314"/>
                      </a:lnTo>
                      <a:lnTo>
                        <a:pt x="478" y="314"/>
                      </a:lnTo>
                      <a:lnTo>
                        <a:pt x="478" y="314"/>
                      </a:lnTo>
                      <a:lnTo>
                        <a:pt x="476" y="312"/>
                      </a:lnTo>
                      <a:lnTo>
                        <a:pt x="476" y="312"/>
                      </a:lnTo>
                      <a:lnTo>
                        <a:pt x="476" y="312"/>
                      </a:lnTo>
                      <a:lnTo>
                        <a:pt x="476" y="312"/>
                      </a:lnTo>
                      <a:lnTo>
                        <a:pt x="456" y="310"/>
                      </a:lnTo>
                      <a:lnTo>
                        <a:pt x="446" y="308"/>
                      </a:lnTo>
                      <a:lnTo>
                        <a:pt x="438" y="304"/>
                      </a:lnTo>
                      <a:lnTo>
                        <a:pt x="438" y="304"/>
                      </a:lnTo>
                      <a:lnTo>
                        <a:pt x="424" y="292"/>
                      </a:lnTo>
                      <a:lnTo>
                        <a:pt x="414" y="278"/>
                      </a:lnTo>
                      <a:lnTo>
                        <a:pt x="414" y="278"/>
                      </a:lnTo>
                      <a:lnTo>
                        <a:pt x="410" y="268"/>
                      </a:lnTo>
                      <a:lnTo>
                        <a:pt x="410" y="268"/>
                      </a:lnTo>
                      <a:lnTo>
                        <a:pt x="400" y="230"/>
                      </a:lnTo>
                      <a:lnTo>
                        <a:pt x="398" y="224"/>
                      </a:lnTo>
                      <a:lnTo>
                        <a:pt x="396" y="224"/>
                      </a:lnTo>
                      <a:lnTo>
                        <a:pt x="394" y="224"/>
                      </a:lnTo>
                      <a:lnTo>
                        <a:pt x="394" y="224"/>
                      </a:lnTo>
                      <a:lnTo>
                        <a:pt x="396" y="202"/>
                      </a:lnTo>
                      <a:lnTo>
                        <a:pt x="396" y="202"/>
                      </a:lnTo>
                      <a:lnTo>
                        <a:pt x="398" y="142"/>
                      </a:lnTo>
                      <a:lnTo>
                        <a:pt x="486" y="52"/>
                      </a:lnTo>
                      <a:lnTo>
                        <a:pt x="478" y="44"/>
                      </a:lnTo>
                      <a:lnTo>
                        <a:pt x="398" y="120"/>
                      </a:lnTo>
                      <a:lnTo>
                        <a:pt x="398" y="120"/>
                      </a:lnTo>
                      <a:lnTo>
                        <a:pt x="396" y="66"/>
                      </a:lnTo>
                      <a:lnTo>
                        <a:pt x="446" y="16"/>
                      </a:lnTo>
                      <a:lnTo>
                        <a:pt x="438" y="8"/>
                      </a:lnTo>
                      <a:lnTo>
                        <a:pt x="396" y="50"/>
                      </a:lnTo>
                      <a:lnTo>
                        <a:pt x="396" y="50"/>
                      </a:lnTo>
                      <a:lnTo>
                        <a:pt x="394" y="26"/>
                      </a:lnTo>
                      <a:lnTo>
                        <a:pt x="390" y="2"/>
                      </a:lnTo>
                      <a:lnTo>
                        <a:pt x="388" y="0"/>
                      </a:lnTo>
                      <a:lnTo>
                        <a:pt x="368" y="0"/>
                      </a:lnTo>
                      <a:lnTo>
                        <a:pt x="368" y="2"/>
                      </a:lnTo>
                      <a:lnTo>
                        <a:pt x="368" y="2"/>
                      </a:lnTo>
                      <a:lnTo>
                        <a:pt x="364" y="28"/>
                      </a:lnTo>
                      <a:lnTo>
                        <a:pt x="360" y="52"/>
                      </a:lnTo>
                      <a:lnTo>
                        <a:pt x="316" y="10"/>
                      </a:lnTo>
                      <a:lnTo>
                        <a:pt x="310" y="16"/>
                      </a:lnTo>
                      <a:lnTo>
                        <a:pt x="360" y="68"/>
                      </a:lnTo>
                      <a:lnTo>
                        <a:pt x="360" y="68"/>
                      </a:lnTo>
                      <a:lnTo>
                        <a:pt x="358" y="122"/>
                      </a:lnTo>
                      <a:lnTo>
                        <a:pt x="278" y="44"/>
                      </a:lnTo>
                      <a:lnTo>
                        <a:pt x="270" y="52"/>
                      </a:lnTo>
                      <a:lnTo>
                        <a:pt x="360" y="144"/>
                      </a:lnTo>
                      <a:lnTo>
                        <a:pt x="360" y="144"/>
                      </a:lnTo>
                      <a:lnTo>
                        <a:pt x="362" y="202"/>
                      </a:lnTo>
                      <a:lnTo>
                        <a:pt x="362" y="202"/>
                      </a:lnTo>
                      <a:lnTo>
                        <a:pt x="364" y="224"/>
                      </a:lnTo>
                      <a:lnTo>
                        <a:pt x="362" y="224"/>
                      </a:lnTo>
                      <a:lnTo>
                        <a:pt x="362" y="224"/>
                      </a:lnTo>
                      <a:lnTo>
                        <a:pt x="360" y="224"/>
                      </a:lnTo>
                      <a:lnTo>
                        <a:pt x="358" y="230"/>
                      </a:lnTo>
                      <a:lnTo>
                        <a:pt x="348" y="268"/>
                      </a:lnTo>
                      <a:lnTo>
                        <a:pt x="348" y="268"/>
                      </a:lnTo>
                      <a:lnTo>
                        <a:pt x="344" y="278"/>
                      </a:lnTo>
                      <a:lnTo>
                        <a:pt x="344" y="278"/>
                      </a:lnTo>
                      <a:lnTo>
                        <a:pt x="334" y="294"/>
                      </a:lnTo>
                      <a:lnTo>
                        <a:pt x="320" y="306"/>
                      </a:lnTo>
                      <a:lnTo>
                        <a:pt x="320" y="306"/>
                      </a:lnTo>
                      <a:lnTo>
                        <a:pt x="312" y="310"/>
                      </a:lnTo>
                      <a:lnTo>
                        <a:pt x="302" y="312"/>
                      </a:lnTo>
                      <a:lnTo>
                        <a:pt x="292" y="314"/>
                      </a:lnTo>
                      <a:lnTo>
                        <a:pt x="282" y="314"/>
                      </a:lnTo>
                      <a:lnTo>
                        <a:pt x="282" y="314"/>
                      </a:lnTo>
                      <a:lnTo>
                        <a:pt x="280" y="314"/>
                      </a:lnTo>
                      <a:lnTo>
                        <a:pt x="280" y="314"/>
                      </a:lnTo>
                      <a:lnTo>
                        <a:pt x="270" y="312"/>
                      </a:lnTo>
                      <a:lnTo>
                        <a:pt x="270" y="312"/>
                      </a:lnTo>
                      <a:lnTo>
                        <a:pt x="236" y="302"/>
                      </a:lnTo>
                      <a:lnTo>
                        <a:pt x="228" y="302"/>
                      </a:lnTo>
                      <a:lnTo>
                        <a:pt x="224" y="302"/>
                      </a:lnTo>
                      <a:lnTo>
                        <a:pt x="224" y="304"/>
                      </a:lnTo>
                      <a:lnTo>
                        <a:pt x="224" y="304"/>
                      </a:lnTo>
                      <a:lnTo>
                        <a:pt x="206" y="292"/>
                      </a:lnTo>
                      <a:lnTo>
                        <a:pt x="206" y="292"/>
                      </a:lnTo>
                      <a:lnTo>
                        <a:pt x="156" y="260"/>
                      </a:lnTo>
                      <a:lnTo>
                        <a:pt x="120" y="140"/>
                      </a:lnTo>
                      <a:lnTo>
                        <a:pt x="110" y="142"/>
                      </a:lnTo>
                      <a:lnTo>
                        <a:pt x="136" y="250"/>
                      </a:lnTo>
                      <a:lnTo>
                        <a:pt x="136" y="250"/>
                      </a:lnTo>
                      <a:lnTo>
                        <a:pt x="90" y="224"/>
                      </a:lnTo>
                      <a:lnTo>
                        <a:pt x="70" y="156"/>
                      </a:lnTo>
                      <a:lnTo>
                        <a:pt x="60" y="158"/>
                      </a:lnTo>
                      <a:lnTo>
                        <a:pt x="74" y="216"/>
                      </a:lnTo>
                      <a:lnTo>
                        <a:pt x="74" y="216"/>
                      </a:lnTo>
                      <a:lnTo>
                        <a:pt x="52" y="206"/>
                      </a:lnTo>
                      <a:lnTo>
                        <a:pt x="30" y="198"/>
                      </a:lnTo>
                      <a:lnTo>
                        <a:pt x="26" y="196"/>
                      </a:lnTo>
                      <a:lnTo>
                        <a:pt x="16" y="214"/>
                      </a:lnTo>
                      <a:lnTo>
                        <a:pt x="18" y="216"/>
                      </a:lnTo>
                      <a:lnTo>
                        <a:pt x="18" y="216"/>
                      </a:lnTo>
                      <a:lnTo>
                        <a:pt x="38" y="232"/>
                      </a:lnTo>
                      <a:lnTo>
                        <a:pt x="58" y="248"/>
                      </a:lnTo>
                      <a:lnTo>
                        <a:pt x="0" y="264"/>
                      </a:lnTo>
                      <a:lnTo>
                        <a:pt x="2" y="274"/>
                      </a:lnTo>
                      <a:lnTo>
                        <a:pt x="72" y="256"/>
                      </a:lnTo>
                      <a:lnTo>
                        <a:pt x="72" y="256"/>
                      </a:lnTo>
                      <a:lnTo>
                        <a:pt x="118" y="284"/>
                      </a:lnTo>
                      <a:lnTo>
                        <a:pt x="10" y="316"/>
                      </a:lnTo>
                      <a:lnTo>
                        <a:pt x="12" y="326"/>
                      </a:lnTo>
                      <a:lnTo>
                        <a:pt x="138" y="296"/>
                      </a:lnTo>
                      <a:lnTo>
                        <a:pt x="138" y="296"/>
                      </a:lnTo>
                      <a:lnTo>
                        <a:pt x="190" y="322"/>
                      </a:lnTo>
                      <a:lnTo>
                        <a:pt x="190" y="322"/>
                      </a:lnTo>
                      <a:lnTo>
                        <a:pt x="208" y="332"/>
                      </a:lnTo>
                      <a:lnTo>
                        <a:pt x="208" y="332"/>
                      </a:lnTo>
                      <a:lnTo>
                        <a:pt x="208" y="332"/>
                      </a:lnTo>
                      <a:lnTo>
                        <a:pt x="208" y="334"/>
                      </a:lnTo>
                      <a:lnTo>
                        <a:pt x="212" y="340"/>
                      </a:lnTo>
                      <a:lnTo>
                        <a:pt x="240" y="366"/>
                      </a:lnTo>
                      <a:lnTo>
                        <a:pt x="240" y="366"/>
                      </a:lnTo>
                      <a:lnTo>
                        <a:pt x="246" y="374"/>
                      </a:lnTo>
                      <a:lnTo>
                        <a:pt x="246" y="374"/>
                      </a:lnTo>
                      <a:lnTo>
                        <a:pt x="254" y="392"/>
                      </a:lnTo>
                      <a:lnTo>
                        <a:pt x="258" y="408"/>
                      </a:lnTo>
                      <a:lnTo>
                        <a:pt x="258" y="408"/>
                      </a:lnTo>
                      <a:lnTo>
                        <a:pt x="258" y="412"/>
                      </a:lnTo>
                      <a:lnTo>
                        <a:pt x="258" y="412"/>
                      </a:lnTo>
                      <a:lnTo>
                        <a:pt x="258" y="414"/>
                      </a:lnTo>
                      <a:lnTo>
                        <a:pt x="258" y="414"/>
                      </a:lnTo>
                      <a:lnTo>
                        <a:pt x="254" y="432"/>
                      </a:lnTo>
                      <a:lnTo>
                        <a:pt x="246" y="448"/>
                      </a:lnTo>
                      <a:lnTo>
                        <a:pt x="246" y="448"/>
                      </a:lnTo>
                      <a:lnTo>
                        <a:pt x="240" y="456"/>
                      </a:lnTo>
                      <a:lnTo>
                        <a:pt x="240" y="456"/>
                      </a:lnTo>
                      <a:lnTo>
                        <a:pt x="212" y="484"/>
                      </a:lnTo>
                      <a:lnTo>
                        <a:pt x="208" y="488"/>
                      </a:lnTo>
                      <a:lnTo>
                        <a:pt x="208" y="490"/>
                      </a:lnTo>
                      <a:lnTo>
                        <a:pt x="210" y="492"/>
                      </a:lnTo>
                      <a:lnTo>
                        <a:pt x="210" y="492"/>
                      </a:lnTo>
                      <a:lnTo>
                        <a:pt x="190" y="502"/>
                      </a:lnTo>
                      <a:lnTo>
                        <a:pt x="190" y="502"/>
                      </a:lnTo>
                      <a:lnTo>
                        <a:pt x="138" y="530"/>
                      </a:lnTo>
                      <a:lnTo>
                        <a:pt x="14" y="500"/>
                      </a:lnTo>
                      <a:lnTo>
                        <a:pt x="12" y="510"/>
                      </a:lnTo>
                      <a:lnTo>
                        <a:pt x="118" y="540"/>
                      </a:lnTo>
                      <a:lnTo>
                        <a:pt x="118" y="540"/>
                      </a:lnTo>
                      <a:lnTo>
                        <a:pt x="72" y="568"/>
                      </a:lnTo>
                      <a:lnTo>
                        <a:pt x="4" y="552"/>
                      </a:lnTo>
                      <a:lnTo>
                        <a:pt x="0" y="560"/>
                      </a:lnTo>
                      <a:lnTo>
                        <a:pt x="58" y="578"/>
                      </a:lnTo>
                      <a:lnTo>
                        <a:pt x="58" y="578"/>
                      </a:lnTo>
                      <a:lnTo>
                        <a:pt x="38" y="592"/>
                      </a:lnTo>
                      <a:lnTo>
                        <a:pt x="18" y="608"/>
                      </a:lnTo>
                      <a:lnTo>
                        <a:pt x="16" y="610"/>
                      </a:lnTo>
                      <a:lnTo>
                        <a:pt x="26" y="628"/>
                      </a:lnTo>
                      <a:lnTo>
                        <a:pt x="30" y="626"/>
                      </a:lnTo>
                      <a:lnTo>
                        <a:pt x="30" y="626"/>
                      </a:lnTo>
                      <a:lnTo>
                        <a:pt x="54" y="618"/>
                      </a:lnTo>
                      <a:lnTo>
                        <a:pt x="76" y="608"/>
                      </a:lnTo>
                      <a:lnTo>
                        <a:pt x="62" y="666"/>
                      </a:lnTo>
                      <a:lnTo>
                        <a:pt x="72" y="670"/>
                      </a:lnTo>
                      <a:lnTo>
                        <a:pt x="92" y="600"/>
                      </a:lnTo>
                      <a:lnTo>
                        <a:pt x="92" y="600"/>
                      </a:lnTo>
                      <a:lnTo>
                        <a:pt x="138" y="574"/>
                      </a:lnTo>
                      <a:lnTo>
                        <a:pt x="112" y="682"/>
                      </a:lnTo>
                      <a:lnTo>
                        <a:pt x="122" y="686"/>
                      </a:lnTo>
                      <a:lnTo>
                        <a:pt x="158" y="562"/>
                      </a:lnTo>
                      <a:lnTo>
                        <a:pt x="158" y="562"/>
                      </a:lnTo>
                      <a:lnTo>
                        <a:pt x="206" y="530"/>
                      </a:lnTo>
                      <a:lnTo>
                        <a:pt x="206" y="530"/>
                      </a:lnTo>
                      <a:lnTo>
                        <a:pt x="224" y="518"/>
                      </a:lnTo>
                      <a:lnTo>
                        <a:pt x="226" y="520"/>
                      </a:lnTo>
                      <a:lnTo>
                        <a:pt x="228" y="520"/>
                      </a:lnTo>
                      <a:lnTo>
                        <a:pt x="228" y="520"/>
                      </a:lnTo>
                      <a:lnTo>
                        <a:pt x="236" y="518"/>
                      </a:lnTo>
                      <a:lnTo>
                        <a:pt x="270" y="510"/>
                      </a:lnTo>
                      <a:lnTo>
                        <a:pt x="270" y="510"/>
                      </a:lnTo>
                      <a:lnTo>
                        <a:pt x="280" y="508"/>
                      </a:lnTo>
                      <a:lnTo>
                        <a:pt x="280" y="508"/>
                      </a:lnTo>
                      <a:lnTo>
                        <a:pt x="282" y="508"/>
                      </a:lnTo>
                      <a:lnTo>
                        <a:pt x="282" y="508"/>
                      </a:lnTo>
                      <a:lnTo>
                        <a:pt x="292" y="508"/>
                      </a:lnTo>
                      <a:lnTo>
                        <a:pt x="302" y="510"/>
                      </a:lnTo>
                      <a:lnTo>
                        <a:pt x="312" y="512"/>
                      </a:lnTo>
                      <a:lnTo>
                        <a:pt x="320" y="516"/>
                      </a:lnTo>
                      <a:lnTo>
                        <a:pt x="320" y="516"/>
                      </a:lnTo>
                      <a:lnTo>
                        <a:pt x="334" y="528"/>
                      </a:lnTo>
                      <a:lnTo>
                        <a:pt x="344" y="544"/>
                      </a:lnTo>
                      <a:lnTo>
                        <a:pt x="344" y="544"/>
                      </a:lnTo>
                      <a:lnTo>
                        <a:pt x="348" y="554"/>
                      </a:lnTo>
                      <a:lnTo>
                        <a:pt x="348" y="554"/>
                      </a:lnTo>
                      <a:lnTo>
                        <a:pt x="358" y="594"/>
                      </a:lnTo>
                      <a:lnTo>
                        <a:pt x="360" y="598"/>
                      </a:lnTo>
                      <a:lnTo>
                        <a:pt x="362" y="598"/>
                      </a:lnTo>
                      <a:lnTo>
                        <a:pt x="364" y="598"/>
                      </a:lnTo>
                      <a:lnTo>
                        <a:pt x="364" y="598"/>
                      </a:lnTo>
                      <a:lnTo>
                        <a:pt x="362" y="622"/>
                      </a:lnTo>
                      <a:lnTo>
                        <a:pt x="362" y="622"/>
                      </a:lnTo>
                      <a:lnTo>
                        <a:pt x="360" y="680"/>
                      </a:lnTo>
                      <a:lnTo>
                        <a:pt x="272" y="772"/>
                      </a:lnTo>
                      <a:lnTo>
                        <a:pt x="280" y="778"/>
                      </a:lnTo>
                      <a:lnTo>
                        <a:pt x="360" y="702"/>
                      </a:lnTo>
                      <a:lnTo>
                        <a:pt x="360" y="702"/>
                      </a:lnTo>
                      <a:lnTo>
                        <a:pt x="362" y="756"/>
                      </a:lnTo>
                      <a:lnTo>
                        <a:pt x="312" y="806"/>
                      </a:lnTo>
                      <a:lnTo>
                        <a:pt x="320" y="814"/>
                      </a:lnTo>
                      <a:lnTo>
                        <a:pt x="362" y="772"/>
                      </a:lnTo>
                      <a:lnTo>
                        <a:pt x="362" y="772"/>
                      </a:lnTo>
                      <a:lnTo>
                        <a:pt x="364" y="796"/>
                      </a:lnTo>
                      <a:lnTo>
                        <a:pt x="368" y="822"/>
                      </a:lnTo>
                      <a:lnTo>
                        <a:pt x="370" y="824"/>
                      </a:lnTo>
                      <a:lnTo>
                        <a:pt x="390" y="824"/>
                      </a:lnTo>
                      <a:lnTo>
                        <a:pt x="390" y="822"/>
                      </a:lnTo>
                      <a:lnTo>
                        <a:pt x="390" y="822"/>
                      </a:lnTo>
                      <a:lnTo>
                        <a:pt x="396" y="796"/>
                      </a:lnTo>
                      <a:lnTo>
                        <a:pt x="398" y="772"/>
                      </a:lnTo>
                      <a:lnTo>
                        <a:pt x="442" y="814"/>
                      </a:lnTo>
                      <a:lnTo>
                        <a:pt x="448" y="806"/>
                      </a:lnTo>
                      <a:lnTo>
                        <a:pt x="398" y="754"/>
                      </a:lnTo>
                      <a:lnTo>
                        <a:pt x="398" y="754"/>
                      </a:lnTo>
                      <a:lnTo>
                        <a:pt x="400" y="702"/>
                      </a:lnTo>
                      <a:lnTo>
                        <a:pt x="480" y="778"/>
                      </a:lnTo>
                      <a:lnTo>
                        <a:pt x="488" y="770"/>
                      </a:lnTo>
                      <a:lnTo>
                        <a:pt x="400" y="678"/>
                      </a:lnTo>
                      <a:lnTo>
                        <a:pt x="400" y="678"/>
                      </a:lnTo>
                      <a:lnTo>
                        <a:pt x="396" y="620"/>
                      </a:lnTo>
                      <a:lnTo>
                        <a:pt x="396" y="620"/>
                      </a:lnTo>
                      <a:lnTo>
                        <a:pt x="394" y="600"/>
                      </a:lnTo>
                      <a:lnTo>
                        <a:pt x="396" y="600"/>
                      </a:lnTo>
                      <a:lnTo>
                        <a:pt x="396" y="600"/>
                      </a:lnTo>
                      <a:lnTo>
                        <a:pt x="398" y="600"/>
                      </a:lnTo>
                      <a:lnTo>
                        <a:pt x="400" y="594"/>
                      </a:lnTo>
                      <a:lnTo>
                        <a:pt x="410" y="556"/>
                      </a:lnTo>
                      <a:lnTo>
                        <a:pt x="410" y="556"/>
                      </a:lnTo>
                      <a:lnTo>
                        <a:pt x="414" y="546"/>
                      </a:lnTo>
                      <a:lnTo>
                        <a:pt x="414" y="546"/>
                      </a:lnTo>
                      <a:lnTo>
                        <a:pt x="424" y="530"/>
                      </a:lnTo>
                      <a:lnTo>
                        <a:pt x="430" y="522"/>
                      </a:lnTo>
                      <a:lnTo>
                        <a:pt x="438" y="518"/>
                      </a:lnTo>
                      <a:lnTo>
                        <a:pt x="438" y="518"/>
                      </a:lnTo>
                      <a:lnTo>
                        <a:pt x="446" y="514"/>
                      </a:lnTo>
                      <a:lnTo>
                        <a:pt x="456" y="510"/>
                      </a:lnTo>
                      <a:lnTo>
                        <a:pt x="466" y="508"/>
                      </a:lnTo>
                      <a:lnTo>
                        <a:pt x="476" y="508"/>
                      </a:lnTo>
                      <a:lnTo>
                        <a:pt x="476" y="508"/>
                      </a:lnTo>
                      <a:lnTo>
                        <a:pt x="478" y="508"/>
                      </a:lnTo>
                      <a:lnTo>
                        <a:pt x="478" y="508"/>
                      </a:lnTo>
                      <a:lnTo>
                        <a:pt x="488" y="510"/>
                      </a:lnTo>
                      <a:lnTo>
                        <a:pt x="488" y="510"/>
                      </a:lnTo>
                      <a:lnTo>
                        <a:pt x="522" y="520"/>
                      </a:lnTo>
                      <a:lnTo>
                        <a:pt x="530" y="522"/>
                      </a:lnTo>
                      <a:lnTo>
                        <a:pt x="534" y="520"/>
                      </a:lnTo>
                      <a:lnTo>
                        <a:pt x="534" y="518"/>
                      </a:lnTo>
                      <a:lnTo>
                        <a:pt x="534" y="518"/>
                      </a:lnTo>
                      <a:lnTo>
                        <a:pt x="552" y="530"/>
                      </a:lnTo>
                      <a:lnTo>
                        <a:pt x="552" y="530"/>
                      </a:lnTo>
                      <a:lnTo>
                        <a:pt x="602" y="562"/>
                      </a:lnTo>
                      <a:lnTo>
                        <a:pt x="638" y="684"/>
                      </a:lnTo>
                      <a:lnTo>
                        <a:pt x="648" y="680"/>
                      </a:lnTo>
                      <a:lnTo>
                        <a:pt x="622" y="574"/>
                      </a:lnTo>
                      <a:lnTo>
                        <a:pt x="622" y="574"/>
                      </a:lnTo>
                      <a:lnTo>
                        <a:pt x="668" y="600"/>
                      </a:lnTo>
                      <a:lnTo>
                        <a:pt x="688" y="666"/>
                      </a:lnTo>
                      <a:lnTo>
                        <a:pt x="698" y="664"/>
                      </a:lnTo>
                      <a:lnTo>
                        <a:pt x="684" y="606"/>
                      </a:lnTo>
                      <a:lnTo>
                        <a:pt x="684" y="606"/>
                      </a:lnTo>
                      <a:lnTo>
                        <a:pt x="706" y="616"/>
                      </a:lnTo>
                      <a:lnTo>
                        <a:pt x="728" y="626"/>
                      </a:lnTo>
                      <a:lnTo>
                        <a:pt x="732" y="626"/>
                      </a:lnTo>
                      <a:lnTo>
                        <a:pt x="742" y="608"/>
                      </a:lnTo>
                      <a:lnTo>
                        <a:pt x="740" y="606"/>
                      </a:lnTo>
                      <a:lnTo>
                        <a:pt x="740" y="606"/>
                      </a:lnTo>
                      <a:lnTo>
                        <a:pt x="720" y="590"/>
                      </a:lnTo>
                      <a:lnTo>
                        <a:pt x="700" y="576"/>
                      </a:lnTo>
                      <a:lnTo>
                        <a:pt x="700" y="576"/>
                      </a:lnTo>
                      <a:close/>
                      <a:moveTo>
                        <a:pt x="324" y="424"/>
                      </a:moveTo>
                      <a:lnTo>
                        <a:pt x="310" y="412"/>
                      </a:lnTo>
                      <a:lnTo>
                        <a:pt x="324" y="398"/>
                      </a:lnTo>
                      <a:lnTo>
                        <a:pt x="324" y="398"/>
                      </a:lnTo>
                      <a:lnTo>
                        <a:pt x="342" y="412"/>
                      </a:lnTo>
                      <a:lnTo>
                        <a:pt x="342" y="412"/>
                      </a:lnTo>
                      <a:lnTo>
                        <a:pt x="324" y="424"/>
                      </a:lnTo>
                      <a:lnTo>
                        <a:pt x="324" y="424"/>
                      </a:lnTo>
                      <a:close/>
                      <a:moveTo>
                        <a:pt x="344" y="472"/>
                      </a:moveTo>
                      <a:lnTo>
                        <a:pt x="340" y="452"/>
                      </a:lnTo>
                      <a:lnTo>
                        <a:pt x="340" y="452"/>
                      </a:lnTo>
                      <a:lnTo>
                        <a:pt x="360" y="444"/>
                      </a:lnTo>
                      <a:lnTo>
                        <a:pt x="360" y="444"/>
                      </a:lnTo>
                      <a:lnTo>
                        <a:pt x="362" y="466"/>
                      </a:lnTo>
                      <a:lnTo>
                        <a:pt x="344" y="472"/>
                      </a:lnTo>
                      <a:close/>
                      <a:moveTo>
                        <a:pt x="360" y="380"/>
                      </a:moveTo>
                      <a:lnTo>
                        <a:pt x="360" y="380"/>
                      </a:lnTo>
                      <a:lnTo>
                        <a:pt x="340" y="370"/>
                      </a:lnTo>
                      <a:lnTo>
                        <a:pt x="344" y="352"/>
                      </a:lnTo>
                      <a:lnTo>
                        <a:pt x="364" y="358"/>
                      </a:lnTo>
                      <a:lnTo>
                        <a:pt x="364" y="358"/>
                      </a:lnTo>
                      <a:lnTo>
                        <a:pt x="360" y="380"/>
                      </a:lnTo>
                      <a:lnTo>
                        <a:pt x="360" y="380"/>
                      </a:lnTo>
                      <a:close/>
                      <a:moveTo>
                        <a:pt x="414" y="352"/>
                      </a:moveTo>
                      <a:lnTo>
                        <a:pt x="418" y="370"/>
                      </a:lnTo>
                      <a:lnTo>
                        <a:pt x="418" y="370"/>
                      </a:lnTo>
                      <a:lnTo>
                        <a:pt x="398" y="380"/>
                      </a:lnTo>
                      <a:lnTo>
                        <a:pt x="398" y="380"/>
                      </a:lnTo>
                      <a:lnTo>
                        <a:pt x="396" y="358"/>
                      </a:lnTo>
                      <a:lnTo>
                        <a:pt x="414" y="352"/>
                      </a:lnTo>
                      <a:close/>
                      <a:moveTo>
                        <a:pt x="414" y="472"/>
                      </a:moveTo>
                      <a:lnTo>
                        <a:pt x="394" y="466"/>
                      </a:lnTo>
                      <a:lnTo>
                        <a:pt x="394" y="466"/>
                      </a:lnTo>
                      <a:lnTo>
                        <a:pt x="398" y="444"/>
                      </a:lnTo>
                      <a:lnTo>
                        <a:pt x="398" y="444"/>
                      </a:lnTo>
                      <a:lnTo>
                        <a:pt x="418" y="452"/>
                      </a:lnTo>
                      <a:lnTo>
                        <a:pt x="414" y="472"/>
                      </a:lnTo>
                      <a:close/>
                      <a:moveTo>
                        <a:pt x="434" y="424"/>
                      </a:moveTo>
                      <a:lnTo>
                        <a:pt x="434" y="424"/>
                      </a:lnTo>
                      <a:lnTo>
                        <a:pt x="416" y="412"/>
                      </a:lnTo>
                      <a:lnTo>
                        <a:pt x="416" y="412"/>
                      </a:lnTo>
                      <a:lnTo>
                        <a:pt x="434" y="398"/>
                      </a:lnTo>
                      <a:lnTo>
                        <a:pt x="448" y="412"/>
                      </a:lnTo>
                      <a:lnTo>
                        <a:pt x="434" y="424"/>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5" name="Freeform 25"/>
                <p:cNvSpPr>
                  <a:spLocks noChangeAspect="1" noEditPoints="1"/>
                </p:cNvSpPr>
                <p:nvPr/>
              </p:nvSpPr>
              <p:spPr bwMode="auto">
                <a:xfrm rot="20016556">
                  <a:off x="7678235" y="2380703"/>
                  <a:ext cx="824672" cy="946846"/>
                </a:xfrm>
                <a:custGeom>
                  <a:avLst/>
                  <a:gdLst>
                    <a:gd name="T0" fmla="*/ 702 w 756"/>
                    <a:gd name="T1" fmla="*/ 598 h 868"/>
                    <a:gd name="T2" fmla="*/ 720 w 756"/>
                    <a:gd name="T3" fmla="*/ 502 h 868"/>
                    <a:gd name="T4" fmla="*/ 606 w 756"/>
                    <a:gd name="T5" fmla="*/ 484 h 868"/>
                    <a:gd name="T6" fmla="*/ 586 w 756"/>
                    <a:gd name="T7" fmla="*/ 454 h 868"/>
                    <a:gd name="T8" fmla="*/ 626 w 756"/>
                    <a:gd name="T9" fmla="*/ 378 h 868"/>
                    <a:gd name="T10" fmla="*/ 578 w 756"/>
                    <a:gd name="T11" fmla="*/ 376 h 868"/>
                    <a:gd name="T12" fmla="*/ 656 w 756"/>
                    <a:gd name="T13" fmla="*/ 298 h 868"/>
                    <a:gd name="T14" fmla="*/ 734 w 756"/>
                    <a:gd name="T15" fmla="*/ 238 h 868"/>
                    <a:gd name="T16" fmla="*/ 752 w 756"/>
                    <a:gd name="T17" fmla="*/ 214 h 868"/>
                    <a:gd name="T18" fmla="*/ 724 w 756"/>
                    <a:gd name="T19" fmla="*/ 220 h 868"/>
                    <a:gd name="T20" fmla="*/ 608 w 756"/>
                    <a:gd name="T21" fmla="*/ 274 h 868"/>
                    <a:gd name="T22" fmla="*/ 528 w 756"/>
                    <a:gd name="T23" fmla="*/ 290 h 868"/>
                    <a:gd name="T24" fmla="*/ 548 w 756"/>
                    <a:gd name="T25" fmla="*/ 246 h 868"/>
                    <a:gd name="T26" fmla="*/ 474 w 756"/>
                    <a:gd name="T27" fmla="*/ 268 h 868"/>
                    <a:gd name="T28" fmla="*/ 450 w 756"/>
                    <a:gd name="T29" fmla="*/ 192 h 868"/>
                    <a:gd name="T30" fmla="*/ 496 w 756"/>
                    <a:gd name="T31" fmla="*/ 112 h 868"/>
                    <a:gd name="T32" fmla="*/ 398 w 756"/>
                    <a:gd name="T33" fmla="*/ 108 h 868"/>
                    <a:gd name="T34" fmla="*/ 382 w 756"/>
                    <a:gd name="T35" fmla="*/ 0 h 868"/>
                    <a:gd name="T36" fmla="*/ 374 w 756"/>
                    <a:gd name="T37" fmla="*/ 10 h 868"/>
                    <a:gd name="T38" fmla="*/ 310 w 756"/>
                    <a:gd name="T39" fmla="*/ 64 h 868"/>
                    <a:gd name="T40" fmla="*/ 342 w 756"/>
                    <a:gd name="T41" fmla="*/ 200 h 868"/>
                    <a:gd name="T42" fmla="*/ 308 w 756"/>
                    <a:gd name="T43" fmla="*/ 192 h 868"/>
                    <a:gd name="T44" fmla="*/ 282 w 756"/>
                    <a:gd name="T45" fmla="*/ 268 h 868"/>
                    <a:gd name="T46" fmla="*/ 206 w 756"/>
                    <a:gd name="T47" fmla="*/ 246 h 868"/>
                    <a:gd name="T48" fmla="*/ 228 w 756"/>
                    <a:gd name="T49" fmla="*/ 290 h 868"/>
                    <a:gd name="T50" fmla="*/ 140 w 756"/>
                    <a:gd name="T51" fmla="*/ 272 h 868"/>
                    <a:gd name="T52" fmla="*/ 30 w 756"/>
                    <a:gd name="T53" fmla="*/ 226 h 868"/>
                    <a:gd name="T54" fmla="*/ 0 w 756"/>
                    <a:gd name="T55" fmla="*/ 220 h 868"/>
                    <a:gd name="T56" fmla="*/ 24 w 756"/>
                    <a:gd name="T57" fmla="*/ 244 h 868"/>
                    <a:gd name="T58" fmla="*/ 126 w 756"/>
                    <a:gd name="T59" fmla="*/ 314 h 868"/>
                    <a:gd name="T60" fmla="*/ 190 w 756"/>
                    <a:gd name="T61" fmla="*/ 408 h 868"/>
                    <a:gd name="T62" fmla="*/ 134 w 756"/>
                    <a:gd name="T63" fmla="*/ 386 h 868"/>
                    <a:gd name="T64" fmla="*/ 134 w 756"/>
                    <a:gd name="T65" fmla="*/ 482 h 868"/>
                    <a:gd name="T66" fmla="*/ 152 w 756"/>
                    <a:gd name="T67" fmla="*/ 484 h 868"/>
                    <a:gd name="T68" fmla="*/ 144 w 756"/>
                    <a:gd name="T69" fmla="*/ 536 h 868"/>
                    <a:gd name="T70" fmla="*/ 54 w 756"/>
                    <a:gd name="T71" fmla="*/ 600 h 868"/>
                    <a:gd name="T72" fmla="*/ 0 w 756"/>
                    <a:gd name="T73" fmla="*/ 648 h 868"/>
                    <a:gd name="T74" fmla="*/ 32 w 756"/>
                    <a:gd name="T75" fmla="*/ 646 h 868"/>
                    <a:gd name="T76" fmla="*/ 148 w 756"/>
                    <a:gd name="T77" fmla="*/ 592 h 868"/>
                    <a:gd name="T78" fmla="*/ 228 w 756"/>
                    <a:gd name="T79" fmla="*/ 578 h 868"/>
                    <a:gd name="T80" fmla="*/ 210 w 756"/>
                    <a:gd name="T81" fmla="*/ 622 h 868"/>
                    <a:gd name="T82" fmla="*/ 282 w 756"/>
                    <a:gd name="T83" fmla="*/ 600 h 868"/>
                    <a:gd name="T84" fmla="*/ 308 w 756"/>
                    <a:gd name="T85" fmla="*/ 674 h 868"/>
                    <a:gd name="T86" fmla="*/ 262 w 756"/>
                    <a:gd name="T87" fmla="*/ 756 h 868"/>
                    <a:gd name="T88" fmla="*/ 358 w 756"/>
                    <a:gd name="T89" fmla="*/ 758 h 868"/>
                    <a:gd name="T90" fmla="*/ 374 w 756"/>
                    <a:gd name="T91" fmla="*/ 868 h 868"/>
                    <a:gd name="T92" fmla="*/ 384 w 756"/>
                    <a:gd name="T93" fmla="*/ 840 h 868"/>
                    <a:gd name="T94" fmla="*/ 402 w 756"/>
                    <a:gd name="T95" fmla="*/ 740 h 868"/>
                    <a:gd name="T96" fmla="*/ 422 w 756"/>
                    <a:gd name="T97" fmla="*/ 650 h 868"/>
                    <a:gd name="T98" fmla="*/ 452 w 756"/>
                    <a:gd name="T99" fmla="*/ 676 h 868"/>
                    <a:gd name="T100" fmla="*/ 478 w 756"/>
                    <a:gd name="T101" fmla="*/ 600 h 868"/>
                    <a:gd name="T102" fmla="*/ 552 w 756"/>
                    <a:gd name="T103" fmla="*/ 618 h 868"/>
                    <a:gd name="T104" fmla="*/ 546 w 756"/>
                    <a:gd name="T105" fmla="*/ 580 h 868"/>
                    <a:gd name="T106" fmla="*/ 656 w 756"/>
                    <a:gd name="T107" fmla="*/ 678 h 868"/>
                    <a:gd name="T108" fmla="*/ 728 w 756"/>
                    <a:gd name="T109" fmla="*/ 642 h 868"/>
                    <a:gd name="T110" fmla="*/ 756 w 756"/>
                    <a:gd name="T111" fmla="*/ 648 h 868"/>
                    <a:gd name="T112" fmla="*/ 474 w 756"/>
                    <a:gd name="T113" fmla="*/ 472 h 868"/>
                    <a:gd name="T114" fmla="*/ 454 w 756"/>
                    <a:gd name="T115" fmla="*/ 304 h 868"/>
                    <a:gd name="T116" fmla="*/ 298 w 756"/>
                    <a:gd name="T117" fmla="*/ 370 h 868"/>
                    <a:gd name="T118" fmla="*/ 312 w 756"/>
                    <a:gd name="T119" fmla="*/ 454 h 868"/>
                    <a:gd name="T120" fmla="*/ 358 w 756"/>
                    <a:gd name="T121" fmla="*/ 468 h 868"/>
                    <a:gd name="T122" fmla="*/ 398 w 756"/>
                    <a:gd name="T123" fmla="*/ 468 h 868"/>
                    <a:gd name="T124" fmla="*/ 398 w 756"/>
                    <a:gd name="T125" fmla="*/ 4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868">
                      <a:moveTo>
                        <a:pt x="748" y="642"/>
                      </a:moveTo>
                      <a:lnTo>
                        <a:pt x="748" y="642"/>
                      </a:lnTo>
                      <a:lnTo>
                        <a:pt x="732" y="632"/>
                      </a:lnTo>
                      <a:lnTo>
                        <a:pt x="734" y="630"/>
                      </a:lnTo>
                      <a:lnTo>
                        <a:pt x="734" y="630"/>
                      </a:lnTo>
                      <a:lnTo>
                        <a:pt x="736" y="626"/>
                      </a:lnTo>
                      <a:lnTo>
                        <a:pt x="734" y="624"/>
                      </a:lnTo>
                      <a:lnTo>
                        <a:pt x="734" y="624"/>
                      </a:lnTo>
                      <a:lnTo>
                        <a:pt x="702" y="598"/>
                      </a:lnTo>
                      <a:lnTo>
                        <a:pt x="670" y="576"/>
                      </a:lnTo>
                      <a:lnTo>
                        <a:pt x="732" y="558"/>
                      </a:lnTo>
                      <a:lnTo>
                        <a:pt x="730" y="548"/>
                      </a:lnTo>
                      <a:lnTo>
                        <a:pt x="654" y="566"/>
                      </a:lnTo>
                      <a:lnTo>
                        <a:pt x="654" y="566"/>
                      </a:lnTo>
                      <a:lnTo>
                        <a:pt x="632" y="554"/>
                      </a:lnTo>
                      <a:lnTo>
                        <a:pt x="632" y="554"/>
                      </a:lnTo>
                      <a:lnTo>
                        <a:pt x="610" y="534"/>
                      </a:lnTo>
                      <a:lnTo>
                        <a:pt x="720" y="502"/>
                      </a:lnTo>
                      <a:lnTo>
                        <a:pt x="718" y="490"/>
                      </a:lnTo>
                      <a:lnTo>
                        <a:pt x="598" y="520"/>
                      </a:lnTo>
                      <a:lnTo>
                        <a:pt x="598" y="520"/>
                      </a:lnTo>
                      <a:lnTo>
                        <a:pt x="588" y="504"/>
                      </a:lnTo>
                      <a:lnTo>
                        <a:pt x="578" y="490"/>
                      </a:lnTo>
                      <a:lnTo>
                        <a:pt x="570" y="474"/>
                      </a:lnTo>
                      <a:lnTo>
                        <a:pt x="566" y="460"/>
                      </a:lnTo>
                      <a:lnTo>
                        <a:pt x="566" y="460"/>
                      </a:lnTo>
                      <a:lnTo>
                        <a:pt x="606" y="484"/>
                      </a:lnTo>
                      <a:lnTo>
                        <a:pt x="616" y="490"/>
                      </a:lnTo>
                      <a:lnTo>
                        <a:pt x="622" y="492"/>
                      </a:lnTo>
                      <a:lnTo>
                        <a:pt x="624" y="492"/>
                      </a:lnTo>
                      <a:lnTo>
                        <a:pt x="626" y="490"/>
                      </a:lnTo>
                      <a:lnTo>
                        <a:pt x="626" y="490"/>
                      </a:lnTo>
                      <a:lnTo>
                        <a:pt x="626" y="488"/>
                      </a:lnTo>
                      <a:lnTo>
                        <a:pt x="622" y="482"/>
                      </a:lnTo>
                      <a:lnTo>
                        <a:pt x="586" y="454"/>
                      </a:lnTo>
                      <a:lnTo>
                        <a:pt x="586" y="454"/>
                      </a:lnTo>
                      <a:lnTo>
                        <a:pt x="576" y="444"/>
                      </a:lnTo>
                      <a:lnTo>
                        <a:pt x="570" y="434"/>
                      </a:lnTo>
                      <a:lnTo>
                        <a:pt x="570" y="434"/>
                      </a:lnTo>
                      <a:lnTo>
                        <a:pt x="576" y="424"/>
                      </a:lnTo>
                      <a:lnTo>
                        <a:pt x="586" y="414"/>
                      </a:lnTo>
                      <a:lnTo>
                        <a:pt x="586" y="414"/>
                      </a:lnTo>
                      <a:lnTo>
                        <a:pt x="622" y="386"/>
                      </a:lnTo>
                      <a:lnTo>
                        <a:pt x="626" y="380"/>
                      </a:lnTo>
                      <a:lnTo>
                        <a:pt x="626" y="378"/>
                      </a:lnTo>
                      <a:lnTo>
                        <a:pt x="624" y="374"/>
                      </a:lnTo>
                      <a:lnTo>
                        <a:pt x="622" y="374"/>
                      </a:lnTo>
                      <a:lnTo>
                        <a:pt x="622" y="374"/>
                      </a:lnTo>
                      <a:lnTo>
                        <a:pt x="616" y="376"/>
                      </a:lnTo>
                      <a:lnTo>
                        <a:pt x="606" y="382"/>
                      </a:lnTo>
                      <a:lnTo>
                        <a:pt x="566" y="408"/>
                      </a:lnTo>
                      <a:lnTo>
                        <a:pt x="566" y="408"/>
                      </a:lnTo>
                      <a:lnTo>
                        <a:pt x="570" y="392"/>
                      </a:lnTo>
                      <a:lnTo>
                        <a:pt x="578" y="376"/>
                      </a:lnTo>
                      <a:lnTo>
                        <a:pt x="588" y="362"/>
                      </a:lnTo>
                      <a:lnTo>
                        <a:pt x="600" y="346"/>
                      </a:lnTo>
                      <a:lnTo>
                        <a:pt x="716" y="374"/>
                      </a:lnTo>
                      <a:lnTo>
                        <a:pt x="718" y="362"/>
                      </a:lnTo>
                      <a:lnTo>
                        <a:pt x="612" y="332"/>
                      </a:lnTo>
                      <a:lnTo>
                        <a:pt x="612" y="332"/>
                      </a:lnTo>
                      <a:lnTo>
                        <a:pt x="636" y="308"/>
                      </a:lnTo>
                      <a:lnTo>
                        <a:pt x="636" y="308"/>
                      </a:lnTo>
                      <a:lnTo>
                        <a:pt x="656" y="298"/>
                      </a:lnTo>
                      <a:lnTo>
                        <a:pt x="728" y="316"/>
                      </a:lnTo>
                      <a:lnTo>
                        <a:pt x="730" y="306"/>
                      </a:lnTo>
                      <a:lnTo>
                        <a:pt x="670" y="288"/>
                      </a:lnTo>
                      <a:lnTo>
                        <a:pt x="670" y="288"/>
                      </a:lnTo>
                      <a:lnTo>
                        <a:pt x="702" y="266"/>
                      </a:lnTo>
                      <a:lnTo>
                        <a:pt x="732" y="242"/>
                      </a:lnTo>
                      <a:lnTo>
                        <a:pt x="734" y="240"/>
                      </a:lnTo>
                      <a:lnTo>
                        <a:pt x="734" y="238"/>
                      </a:lnTo>
                      <a:lnTo>
                        <a:pt x="734" y="238"/>
                      </a:lnTo>
                      <a:lnTo>
                        <a:pt x="732" y="236"/>
                      </a:lnTo>
                      <a:lnTo>
                        <a:pt x="732" y="236"/>
                      </a:lnTo>
                      <a:lnTo>
                        <a:pt x="748" y="226"/>
                      </a:lnTo>
                      <a:lnTo>
                        <a:pt x="756" y="220"/>
                      </a:lnTo>
                      <a:lnTo>
                        <a:pt x="756" y="220"/>
                      </a:lnTo>
                      <a:lnTo>
                        <a:pt x="756" y="220"/>
                      </a:lnTo>
                      <a:lnTo>
                        <a:pt x="756" y="220"/>
                      </a:lnTo>
                      <a:lnTo>
                        <a:pt x="754" y="216"/>
                      </a:lnTo>
                      <a:lnTo>
                        <a:pt x="752" y="214"/>
                      </a:lnTo>
                      <a:lnTo>
                        <a:pt x="752" y="214"/>
                      </a:lnTo>
                      <a:lnTo>
                        <a:pt x="752" y="214"/>
                      </a:lnTo>
                      <a:lnTo>
                        <a:pt x="752" y="212"/>
                      </a:lnTo>
                      <a:lnTo>
                        <a:pt x="744" y="218"/>
                      </a:lnTo>
                      <a:lnTo>
                        <a:pt x="744" y="218"/>
                      </a:lnTo>
                      <a:lnTo>
                        <a:pt x="728" y="226"/>
                      </a:lnTo>
                      <a:lnTo>
                        <a:pt x="726" y="224"/>
                      </a:lnTo>
                      <a:lnTo>
                        <a:pt x="726" y="224"/>
                      </a:lnTo>
                      <a:lnTo>
                        <a:pt x="724" y="220"/>
                      </a:lnTo>
                      <a:lnTo>
                        <a:pt x="720" y="222"/>
                      </a:lnTo>
                      <a:lnTo>
                        <a:pt x="720" y="222"/>
                      </a:lnTo>
                      <a:lnTo>
                        <a:pt x="684" y="236"/>
                      </a:lnTo>
                      <a:lnTo>
                        <a:pt x="648" y="252"/>
                      </a:lnTo>
                      <a:lnTo>
                        <a:pt x="664" y="190"/>
                      </a:lnTo>
                      <a:lnTo>
                        <a:pt x="654" y="186"/>
                      </a:lnTo>
                      <a:lnTo>
                        <a:pt x="632" y="260"/>
                      </a:lnTo>
                      <a:lnTo>
                        <a:pt x="632" y="260"/>
                      </a:lnTo>
                      <a:lnTo>
                        <a:pt x="608" y="274"/>
                      </a:lnTo>
                      <a:lnTo>
                        <a:pt x="608" y="274"/>
                      </a:lnTo>
                      <a:lnTo>
                        <a:pt x="580" y="282"/>
                      </a:lnTo>
                      <a:lnTo>
                        <a:pt x="608" y="172"/>
                      </a:lnTo>
                      <a:lnTo>
                        <a:pt x="598" y="168"/>
                      </a:lnTo>
                      <a:lnTo>
                        <a:pt x="564" y="286"/>
                      </a:lnTo>
                      <a:lnTo>
                        <a:pt x="564" y="286"/>
                      </a:lnTo>
                      <a:lnTo>
                        <a:pt x="546" y="288"/>
                      </a:lnTo>
                      <a:lnTo>
                        <a:pt x="528" y="290"/>
                      </a:lnTo>
                      <a:lnTo>
                        <a:pt x="528" y="290"/>
                      </a:lnTo>
                      <a:lnTo>
                        <a:pt x="510" y="288"/>
                      </a:lnTo>
                      <a:lnTo>
                        <a:pt x="496" y="284"/>
                      </a:lnTo>
                      <a:lnTo>
                        <a:pt x="496" y="284"/>
                      </a:lnTo>
                      <a:lnTo>
                        <a:pt x="528" y="266"/>
                      </a:lnTo>
                      <a:lnTo>
                        <a:pt x="546" y="258"/>
                      </a:lnTo>
                      <a:lnTo>
                        <a:pt x="552" y="252"/>
                      </a:lnTo>
                      <a:lnTo>
                        <a:pt x="552" y="250"/>
                      </a:lnTo>
                      <a:lnTo>
                        <a:pt x="550" y="246"/>
                      </a:lnTo>
                      <a:lnTo>
                        <a:pt x="548" y="246"/>
                      </a:lnTo>
                      <a:lnTo>
                        <a:pt x="548" y="246"/>
                      </a:lnTo>
                      <a:lnTo>
                        <a:pt x="538" y="248"/>
                      </a:lnTo>
                      <a:lnTo>
                        <a:pt x="500" y="264"/>
                      </a:lnTo>
                      <a:lnTo>
                        <a:pt x="500" y="264"/>
                      </a:lnTo>
                      <a:lnTo>
                        <a:pt x="488" y="266"/>
                      </a:lnTo>
                      <a:lnTo>
                        <a:pt x="478" y="268"/>
                      </a:lnTo>
                      <a:lnTo>
                        <a:pt x="478" y="268"/>
                      </a:lnTo>
                      <a:lnTo>
                        <a:pt x="474" y="268"/>
                      </a:lnTo>
                      <a:lnTo>
                        <a:pt x="474" y="268"/>
                      </a:lnTo>
                      <a:lnTo>
                        <a:pt x="468" y="256"/>
                      </a:lnTo>
                      <a:lnTo>
                        <a:pt x="466" y="244"/>
                      </a:lnTo>
                      <a:lnTo>
                        <a:pt x="466" y="244"/>
                      </a:lnTo>
                      <a:lnTo>
                        <a:pt x="458" y="198"/>
                      </a:lnTo>
                      <a:lnTo>
                        <a:pt x="456" y="192"/>
                      </a:lnTo>
                      <a:lnTo>
                        <a:pt x="452" y="192"/>
                      </a:lnTo>
                      <a:lnTo>
                        <a:pt x="450" y="192"/>
                      </a:lnTo>
                      <a:lnTo>
                        <a:pt x="450" y="192"/>
                      </a:lnTo>
                      <a:lnTo>
                        <a:pt x="450" y="192"/>
                      </a:lnTo>
                      <a:lnTo>
                        <a:pt x="448" y="194"/>
                      </a:lnTo>
                      <a:lnTo>
                        <a:pt x="448" y="202"/>
                      </a:lnTo>
                      <a:lnTo>
                        <a:pt x="450" y="258"/>
                      </a:lnTo>
                      <a:lnTo>
                        <a:pt x="450" y="258"/>
                      </a:lnTo>
                      <a:lnTo>
                        <a:pt x="438" y="246"/>
                      </a:lnTo>
                      <a:lnTo>
                        <a:pt x="428" y="232"/>
                      </a:lnTo>
                      <a:lnTo>
                        <a:pt x="420" y="216"/>
                      </a:lnTo>
                      <a:lnTo>
                        <a:pt x="412" y="198"/>
                      </a:lnTo>
                      <a:lnTo>
                        <a:pt x="496" y="112"/>
                      </a:lnTo>
                      <a:lnTo>
                        <a:pt x="486" y="104"/>
                      </a:lnTo>
                      <a:lnTo>
                        <a:pt x="408" y="180"/>
                      </a:lnTo>
                      <a:lnTo>
                        <a:pt x="408" y="180"/>
                      </a:lnTo>
                      <a:lnTo>
                        <a:pt x="400" y="148"/>
                      </a:lnTo>
                      <a:lnTo>
                        <a:pt x="400" y="148"/>
                      </a:lnTo>
                      <a:lnTo>
                        <a:pt x="400" y="126"/>
                      </a:lnTo>
                      <a:lnTo>
                        <a:pt x="452" y="72"/>
                      </a:lnTo>
                      <a:lnTo>
                        <a:pt x="444" y="64"/>
                      </a:lnTo>
                      <a:lnTo>
                        <a:pt x="398" y="108"/>
                      </a:lnTo>
                      <a:lnTo>
                        <a:pt x="398" y="108"/>
                      </a:lnTo>
                      <a:lnTo>
                        <a:pt x="396" y="70"/>
                      </a:lnTo>
                      <a:lnTo>
                        <a:pt x="390" y="30"/>
                      </a:lnTo>
                      <a:lnTo>
                        <a:pt x="388" y="28"/>
                      </a:lnTo>
                      <a:lnTo>
                        <a:pt x="386" y="28"/>
                      </a:lnTo>
                      <a:lnTo>
                        <a:pt x="384" y="28"/>
                      </a:lnTo>
                      <a:lnTo>
                        <a:pt x="384" y="28"/>
                      </a:lnTo>
                      <a:lnTo>
                        <a:pt x="382" y="10"/>
                      </a:lnTo>
                      <a:lnTo>
                        <a:pt x="382" y="0"/>
                      </a:lnTo>
                      <a:lnTo>
                        <a:pt x="382" y="0"/>
                      </a:lnTo>
                      <a:lnTo>
                        <a:pt x="382" y="0"/>
                      </a:lnTo>
                      <a:lnTo>
                        <a:pt x="382" y="0"/>
                      </a:lnTo>
                      <a:lnTo>
                        <a:pt x="378" y="0"/>
                      </a:lnTo>
                      <a:lnTo>
                        <a:pt x="374" y="0"/>
                      </a:lnTo>
                      <a:lnTo>
                        <a:pt x="374" y="0"/>
                      </a:lnTo>
                      <a:lnTo>
                        <a:pt x="374" y="0"/>
                      </a:lnTo>
                      <a:lnTo>
                        <a:pt x="374" y="0"/>
                      </a:lnTo>
                      <a:lnTo>
                        <a:pt x="374" y="10"/>
                      </a:lnTo>
                      <a:lnTo>
                        <a:pt x="374" y="10"/>
                      </a:lnTo>
                      <a:lnTo>
                        <a:pt x="374" y="28"/>
                      </a:lnTo>
                      <a:lnTo>
                        <a:pt x="370" y="28"/>
                      </a:lnTo>
                      <a:lnTo>
                        <a:pt x="366" y="28"/>
                      </a:lnTo>
                      <a:lnTo>
                        <a:pt x="366" y="30"/>
                      </a:lnTo>
                      <a:lnTo>
                        <a:pt x="366" y="30"/>
                      </a:lnTo>
                      <a:lnTo>
                        <a:pt x="358" y="70"/>
                      </a:lnTo>
                      <a:lnTo>
                        <a:pt x="356" y="110"/>
                      </a:lnTo>
                      <a:lnTo>
                        <a:pt x="310" y="64"/>
                      </a:lnTo>
                      <a:lnTo>
                        <a:pt x="302" y="72"/>
                      </a:lnTo>
                      <a:lnTo>
                        <a:pt x="356" y="128"/>
                      </a:lnTo>
                      <a:lnTo>
                        <a:pt x="356" y="128"/>
                      </a:lnTo>
                      <a:lnTo>
                        <a:pt x="356" y="154"/>
                      </a:lnTo>
                      <a:lnTo>
                        <a:pt x="356" y="154"/>
                      </a:lnTo>
                      <a:lnTo>
                        <a:pt x="348" y="182"/>
                      </a:lnTo>
                      <a:lnTo>
                        <a:pt x="266" y="104"/>
                      </a:lnTo>
                      <a:lnTo>
                        <a:pt x="258" y="112"/>
                      </a:lnTo>
                      <a:lnTo>
                        <a:pt x="342" y="200"/>
                      </a:lnTo>
                      <a:lnTo>
                        <a:pt x="342" y="200"/>
                      </a:lnTo>
                      <a:lnTo>
                        <a:pt x="336" y="218"/>
                      </a:lnTo>
                      <a:lnTo>
                        <a:pt x="328" y="234"/>
                      </a:lnTo>
                      <a:lnTo>
                        <a:pt x="318" y="246"/>
                      </a:lnTo>
                      <a:lnTo>
                        <a:pt x="308" y="258"/>
                      </a:lnTo>
                      <a:lnTo>
                        <a:pt x="308" y="258"/>
                      </a:lnTo>
                      <a:lnTo>
                        <a:pt x="308" y="202"/>
                      </a:lnTo>
                      <a:lnTo>
                        <a:pt x="308" y="194"/>
                      </a:lnTo>
                      <a:lnTo>
                        <a:pt x="308" y="192"/>
                      </a:lnTo>
                      <a:lnTo>
                        <a:pt x="306" y="192"/>
                      </a:lnTo>
                      <a:lnTo>
                        <a:pt x="304" y="192"/>
                      </a:lnTo>
                      <a:lnTo>
                        <a:pt x="304" y="192"/>
                      </a:lnTo>
                      <a:lnTo>
                        <a:pt x="302" y="192"/>
                      </a:lnTo>
                      <a:lnTo>
                        <a:pt x="298" y="198"/>
                      </a:lnTo>
                      <a:lnTo>
                        <a:pt x="292" y="244"/>
                      </a:lnTo>
                      <a:lnTo>
                        <a:pt x="292" y="244"/>
                      </a:lnTo>
                      <a:lnTo>
                        <a:pt x="288" y="256"/>
                      </a:lnTo>
                      <a:lnTo>
                        <a:pt x="282" y="268"/>
                      </a:lnTo>
                      <a:lnTo>
                        <a:pt x="282" y="268"/>
                      </a:lnTo>
                      <a:lnTo>
                        <a:pt x="278" y="268"/>
                      </a:lnTo>
                      <a:lnTo>
                        <a:pt x="278" y="268"/>
                      </a:lnTo>
                      <a:lnTo>
                        <a:pt x="268" y="266"/>
                      </a:lnTo>
                      <a:lnTo>
                        <a:pt x="256" y="264"/>
                      </a:lnTo>
                      <a:lnTo>
                        <a:pt x="256" y="264"/>
                      </a:lnTo>
                      <a:lnTo>
                        <a:pt x="218" y="248"/>
                      </a:lnTo>
                      <a:lnTo>
                        <a:pt x="210" y="246"/>
                      </a:lnTo>
                      <a:lnTo>
                        <a:pt x="206" y="246"/>
                      </a:lnTo>
                      <a:lnTo>
                        <a:pt x="206" y="250"/>
                      </a:lnTo>
                      <a:lnTo>
                        <a:pt x="206" y="250"/>
                      </a:lnTo>
                      <a:lnTo>
                        <a:pt x="206" y="252"/>
                      </a:lnTo>
                      <a:lnTo>
                        <a:pt x="212" y="258"/>
                      </a:lnTo>
                      <a:lnTo>
                        <a:pt x="228" y="266"/>
                      </a:lnTo>
                      <a:lnTo>
                        <a:pt x="262" y="284"/>
                      </a:lnTo>
                      <a:lnTo>
                        <a:pt x="262" y="284"/>
                      </a:lnTo>
                      <a:lnTo>
                        <a:pt x="246" y="288"/>
                      </a:lnTo>
                      <a:lnTo>
                        <a:pt x="228" y="290"/>
                      </a:lnTo>
                      <a:lnTo>
                        <a:pt x="228" y="290"/>
                      </a:lnTo>
                      <a:lnTo>
                        <a:pt x="210" y="288"/>
                      </a:lnTo>
                      <a:lnTo>
                        <a:pt x="190" y="286"/>
                      </a:lnTo>
                      <a:lnTo>
                        <a:pt x="158" y="172"/>
                      </a:lnTo>
                      <a:lnTo>
                        <a:pt x="146" y="174"/>
                      </a:lnTo>
                      <a:lnTo>
                        <a:pt x="174" y="282"/>
                      </a:lnTo>
                      <a:lnTo>
                        <a:pt x="174" y="282"/>
                      </a:lnTo>
                      <a:lnTo>
                        <a:pt x="140" y="272"/>
                      </a:lnTo>
                      <a:lnTo>
                        <a:pt x="140" y="272"/>
                      </a:lnTo>
                      <a:lnTo>
                        <a:pt x="122" y="262"/>
                      </a:lnTo>
                      <a:lnTo>
                        <a:pt x="102" y="190"/>
                      </a:lnTo>
                      <a:lnTo>
                        <a:pt x="92" y="192"/>
                      </a:lnTo>
                      <a:lnTo>
                        <a:pt x="106" y="254"/>
                      </a:lnTo>
                      <a:lnTo>
                        <a:pt x="106" y="254"/>
                      </a:lnTo>
                      <a:lnTo>
                        <a:pt x="72" y="236"/>
                      </a:lnTo>
                      <a:lnTo>
                        <a:pt x="36" y="222"/>
                      </a:lnTo>
                      <a:lnTo>
                        <a:pt x="32" y="222"/>
                      </a:lnTo>
                      <a:lnTo>
                        <a:pt x="30" y="226"/>
                      </a:lnTo>
                      <a:lnTo>
                        <a:pt x="30" y="226"/>
                      </a:lnTo>
                      <a:lnTo>
                        <a:pt x="14" y="218"/>
                      </a:lnTo>
                      <a:lnTo>
                        <a:pt x="4" y="212"/>
                      </a:lnTo>
                      <a:lnTo>
                        <a:pt x="4" y="214"/>
                      </a:lnTo>
                      <a:lnTo>
                        <a:pt x="4" y="214"/>
                      </a:lnTo>
                      <a:lnTo>
                        <a:pt x="4" y="214"/>
                      </a:lnTo>
                      <a:lnTo>
                        <a:pt x="2" y="216"/>
                      </a:lnTo>
                      <a:lnTo>
                        <a:pt x="0" y="220"/>
                      </a:lnTo>
                      <a:lnTo>
                        <a:pt x="0" y="220"/>
                      </a:lnTo>
                      <a:lnTo>
                        <a:pt x="0" y="220"/>
                      </a:lnTo>
                      <a:lnTo>
                        <a:pt x="0" y="220"/>
                      </a:lnTo>
                      <a:lnTo>
                        <a:pt x="10" y="226"/>
                      </a:lnTo>
                      <a:lnTo>
                        <a:pt x="10" y="226"/>
                      </a:lnTo>
                      <a:lnTo>
                        <a:pt x="24" y="236"/>
                      </a:lnTo>
                      <a:lnTo>
                        <a:pt x="22" y="238"/>
                      </a:lnTo>
                      <a:lnTo>
                        <a:pt x="22" y="238"/>
                      </a:lnTo>
                      <a:lnTo>
                        <a:pt x="20" y="242"/>
                      </a:lnTo>
                      <a:lnTo>
                        <a:pt x="24" y="244"/>
                      </a:lnTo>
                      <a:lnTo>
                        <a:pt x="24" y="244"/>
                      </a:lnTo>
                      <a:lnTo>
                        <a:pt x="54" y="268"/>
                      </a:lnTo>
                      <a:lnTo>
                        <a:pt x="86" y="292"/>
                      </a:lnTo>
                      <a:lnTo>
                        <a:pt x="24" y="310"/>
                      </a:lnTo>
                      <a:lnTo>
                        <a:pt x="26" y="318"/>
                      </a:lnTo>
                      <a:lnTo>
                        <a:pt x="102" y="300"/>
                      </a:lnTo>
                      <a:lnTo>
                        <a:pt x="102" y="300"/>
                      </a:lnTo>
                      <a:lnTo>
                        <a:pt x="126" y="314"/>
                      </a:lnTo>
                      <a:lnTo>
                        <a:pt x="126" y="314"/>
                      </a:lnTo>
                      <a:lnTo>
                        <a:pt x="146" y="334"/>
                      </a:lnTo>
                      <a:lnTo>
                        <a:pt x="36" y="366"/>
                      </a:lnTo>
                      <a:lnTo>
                        <a:pt x="40" y="376"/>
                      </a:lnTo>
                      <a:lnTo>
                        <a:pt x="158" y="348"/>
                      </a:lnTo>
                      <a:lnTo>
                        <a:pt x="158" y="348"/>
                      </a:lnTo>
                      <a:lnTo>
                        <a:pt x="170" y="362"/>
                      </a:lnTo>
                      <a:lnTo>
                        <a:pt x="180" y="378"/>
                      </a:lnTo>
                      <a:lnTo>
                        <a:pt x="186" y="392"/>
                      </a:lnTo>
                      <a:lnTo>
                        <a:pt x="190" y="408"/>
                      </a:lnTo>
                      <a:lnTo>
                        <a:pt x="190" y="408"/>
                      </a:lnTo>
                      <a:lnTo>
                        <a:pt x="152" y="382"/>
                      </a:lnTo>
                      <a:lnTo>
                        <a:pt x="140" y="376"/>
                      </a:lnTo>
                      <a:lnTo>
                        <a:pt x="136" y="374"/>
                      </a:lnTo>
                      <a:lnTo>
                        <a:pt x="132" y="374"/>
                      </a:lnTo>
                      <a:lnTo>
                        <a:pt x="132" y="378"/>
                      </a:lnTo>
                      <a:lnTo>
                        <a:pt x="132" y="378"/>
                      </a:lnTo>
                      <a:lnTo>
                        <a:pt x="130" y="380"/>
                      </a:lnTo>
                      <a:lnTo>
                        <a:pt x="134" y="386"/>
                      </a:lnTo>
                      <a:lnTo>
                        <a:pt x="170" y="414"/>
                      </a:lnTo>
                      <a:lnTo>
                        <a:pt x="170" y="414"/>
                      </a:lnTo>
                      <a:lnTo>
                        <a:pt x="180" y="424"/>
                      </a:lnTo>
                      <a:lnTo>
                        <a:pt x="186" y="434"/>
                      </a:lnTo>
                      <a:lnTo>
                        <a:pt x="186" y="434"/>
                      </a:lnTo>
                      <a:lnTo>
                        <a:pt x="180" y="444"/>
                      </a:lnTo>
                      <a:lnTo>
                        <a:pt x="170" y="454"/>
                      </a:lnTo>
                      <a:lnTo>
                        <a:pt x="170" y="454"/>
                      </a:lnTo>
                      <a:lnTo>
                        <a:pt x="134" y="482"/>
                      </a:lnTo>
                      <a:lnTo>
                        <a:pt x="130" y="488"/>
                      </a:lnTo>
                      <a:lnTo>
                        <a:pt x="132" y="490"/>
                      </a:lnTo>
                      <a:lnTo>
                        <a:pt x="132" y="492"/>
                      </a:lnTo>
                      <a:lnTo>
                        <a:pt x="136" y="492"/>
                      </a:lnTo>
                      <a:lnTo>
                        <a:pt x="136" y="492"/>
                      </a:lnTo>
                      <a:lnTo>
                        <a:pt x="136" y="492"/>
                      </a:lnTo>
                      <a:lnTo>
                        <a:pt x="136" y="492"/>
                      </a:lnTo>
                      <a:lnTo>
                        <a:pt x="140" y="490"/>
                      </a:lnTo>
                      <a:lnTo>
                        <a:pt x="152" y="484"/>
                      </a:lnTo>
                      <a:lnTo>
                        <a:pt x="190" y="460"/>
                      </a:lnTo>
                      <a:lnTo>
                        <a:pt x="190" y="460"/>
                      </a:lnTo>
                      <a:lnTo>
                        <a:pt x="186" y="476"/>
                      </a:lnTo>
                      <a:lnTo>
                        <a:pt x="178" y="490"/>
                      </a:lnTo>
                      <a:lnTo>
                        <a:pt x="168" y="506"/>
                      </a:lnTo>
                      <a:lnTo>
                        <a:pt x="156" y="522"/>
                      </a:lnTo>
                      <a:lnTo>
                        <a:pt x="40" y="494"/>
                      </a:lnTo>
                      <a:lnTo>
                        <a:pt x="38" y="504"/>
                      </a:lnTo>
                      <a:lnTo>
                        <a:pt x="144" y="536"/>
                      </a:lnTo>
                      <a:lnTo>
                        <a:pt x="144" y="536"/>
                      </a:lnTo>
                      <a:lnTo>
                        <a:pt x="120" y="558"/>
                      </a:lnTo>
                      <a:lnTo>
                        <a:pt x="120" y="558"/>
                      </a:lnTo>
                      <a:lnTo>
                        <a:pt x="102" y="570"/>
                      </a:lnTo>
                      <a:lnTo>
                        <a:pt x="28" y="552"/>
                      </a:lnTo>
                      <a:lnTo>
                        <a:pt x="26" y="562"/>
                      </a:lnTo>
                      <a:lnTo>
                        <a:pt x="86" y="578"/>
                      </a:lnTo>
                      <a:lnTo>
                        <a:pt x="86" y="578"/>
                      </a:lnTo>
                      <a:lnTo>
                        <a:pt x="54" y="600"/>
                      </a:lnTo>
                      <a:lnTo>
                        <a:pt x="24" y="626"/>
                      </a:lnTo>
                      <a:lnTo>
                        <a:pt x="22" y="628"/>
                      </a:lnTo>
                      <a:lnTo>
                        <a:pt x="24" y="632"/>
                      </a:lnTo>
                      <a:lnTo>
                        <a:pt x="24" y="632"/>
                      </a:lnTo>
                      <a:lnTo>
                        <a:pt x="10" y="642"/>
                      </a:lnTo>
                      <a:lnTo>
                        <a:pt x="0" y="648"/>
                      </a:lnTo>
                      <a:lnTo>
                        <a:pt x="0" y="648"/>
                      </a:lnTo>
                      <a:lnTo>
                        <a:pt x="0" y="648"/>
                      </a:lnTo>
                      <a:lnTo>
                        <a:pt x="0" y="648"/>
                      </a:lnTo>
                      <a:lnTo>
                        <a:pt x="2" y="650"/>
                      </a:lnTo>
                      <a:lnTo>
                        <a:pt x="4" y="654"/>
                      </a:lnTo>
                      <a:lnTo>
                        <a:pt x="4" y="654"/>
                      </a:lnTo>
                      <a:lnTo>
                        <a:pt x="4" y="654"/>
                      </a:lnTo>
                      <a:lnTo>
                        <a:pt x="4" y="654"/>
                      </a:lnTo>
                      <a:lnTo>
                        <a:pt x="14" y="650"/>
                      </a:lnTo>
                      <a:lnTo>
                        <a:pt x="14" y="650"/>
                      </a:lnTo>
                      <a:lnTo>
                        <a:pt x="30" y="642"/>
                      </a:lnTo>
                      <a:lnTo>
                        <a:pt x="32" y="646"/>
                      </a:lnTo>
                      <a:lnTo>
                        <a:pt x="36" y="646"/>
                      </a:lnTo>
                      <a:lnTo>
                        <a:pt x="36" y="646"/>
                      </a:lnTo>
                      <a:lnTo>
                        <a:pt x="74" y="632"/>
                      </a:lnTo>
                      <a:lnTo>
                        <a:pt x="110" y="616"/>
                      </a:lnTo>
                      <a:lnTo>
                        <a:pt x="94" y="678"/>
                      </a:lnTo>
                      <a:lnTo>
                        <a:pt x="104" y="680"/>
                      </a:lnTo>
                      <a:lnTo>
                        <a:pt x="124" y="606"/>
                      </a:lnTo>
                      <a:lnTo>
                        <a:pt x="124" y="606"/>
                      </a:lnTo>
                      <a:lnTo>
                        <a:pt x="148" y="592"/>
                      </a:lnTo>
                      <a:lnTo>
                        <a:pt x="148" y="592"/>
                      </a:lnTo>
                      <a:lnTo>
                        <a:pt x="176" y="586"/>
                      </a:lnTo>
                      <a:lnTo>
                        <a:pt x="148" y="696"/>
                      </a:lnTo>
                      <a:lnTo>
                        <a:pt x="160" y="698"/>
                      </a:lnTo>
                      <a:lnTo>
                        <a:pt x="194" y="582"/>
                      </a:lnTo>
                      <a:lnTo>
                        <a:pt x="194" y="582"/>
                      </a:lnTo>
                      <a:lnTo>
                        <a:pt x="212" y="580"/>
                      </a:lnTo>
                      <a:lnTo>
                        <a:pt x="228" y="578"/>
                      </a:lnTo>
                      <a:lnTo>
                        <a:pt x="228" y="578"/>
                      </a:lnTo>
                      <a:lnTo>
                        <a:pt x="246" y="580"/>
                      </a:lnTo>
                      <a:lnTo>
                        <a:pt x="262" y="584"/>
                      </a:lnTo>
                      <a:lnTo>
                        <a:pt x="262" y="584"/>
                      </a:lnTo>
                      <a:lnTo>
                        <a:pt x="228" y="600"/>
                      </a:lnTo>
                      <a:lnTo>
                        <a:pt x="212" y="610"/>
                      </a:lnTo>
                      <a:lnTo>
                        <a:pt x="206" y="616"/>
                      </a:lnTo>
                      <a:lnTo>
                        <a:pt x="206" y="618"/>
                      </a:lnTo>
                      <a:lnTo>
                        <a:pt x="206" y="622"/>
                      </a:lnTo>
                      <a:lnTo>
                        <a:pt x="210" y="622"/>
                      </a:lnTo>
                      <a:lnTo>
                        <a:pt x="210" y="622"/>
                      </a:lnTo>
                      <a:lnTo>
                        <a:pt x="218" y="620"/>
                      </a:lnTo>
                      <a:lnTo>
                        <a:pt x="256" y="604"/>
                      </a:lnTo>
                      <a:lnTo>
                        <a:pt x="256" y="604"/>
                      </a:lnTo>
                      <a:lnTo>
                        <a:pt x="268" y="600"/>
                      </a:lnTo>
                      <a:lnTo>
                        <a:pt x="278" y="600"/>
                      </a:lnTo>
                      <a:lnTo>
                        <a:pt x="278" y="600"/>
                      </a:lnTo>
                      <a:lnTo>
                        <a:pt x="282" y="600"/>
                      </a:lnTo>
                      <a:lnTo>
                        <a:pt x="282" y="600"/>
                      </a:lnTo>
                      <a:lnTo>
                        <a:pt x="288" y="610"/>
                      </a:lnTo>
                      <a:lnTo>
                        <a:pt x="292" y="624"/>
                      </a:lnTo>
                      <a:lnTo>
                        <a:pt x="292" y="624"/>
                      </a:lnTo>
                      <a:lnTo>
                        <a:pt x="298" y="670"/>
                      </a:lnTo>
                      <a:lnTo>
                        <a:pt x="302" y="676"/>
                      </a:lnTo>
                      <a:lnTo>
                        <a:pt x="304" y="676"/>
                      </a:lnTo>
                      <a:lnTo>
                        <a:pt x="306" y="676"/>
                      </a:lnTo>
                      <a:lnTo>
                        <a:pt x="308" y="674"/>
                      </a:lnTo>
                      <a:lnTo>
                        <a:pt x="308" y="674"/>
                      </a:lnTo>
                      <a:lnTo>
                        <a:pt x="308" y="672"/>
                      </a:lnTo>
                      <a:lnTo>
                        <a:pt x="308" y="664"/>
                      </a:lnTo>
                      <a:lnTo>
                        <a:pt x="308" y="610"/>
                      </a:lnTo>
                      <a:lnTo>
                        <a:pt x="308" y="610"/>
                      </a:lnTo>
                      <a:lnTo>
                        <a:pt x="318" y="620"/>
                      </a:lnTo>
                      <a:lnTo>
                        <a:pt x="328" y="634"/>
                      </a:lnTo>
                      <a:lnTo>
                        <a:pt x="336" y="652"/>
                      </a:lnTo>
                      <a:lnTo>
                        <a:pt x="344" y="670"/>
                      </a:lnTo>
                      <a:lnTo>
                        <a:pt x="262" y="756"/>
                      </a:lnTo>
                      <a:lnTo>
                        <a:pt x="270" y="764"/>
                      </a:lnTo>
                      <a:lnTo>
                        <a:pt x="350" y="688"/>
                      </a:lnTo>
                      <a:lnTo>
                        <a:pt x="350" y="688"/>
                      </a:lnTo>
                      <a:lnTo>
                        <a:pt x="358" y="720"/>
                      </a:lnTo>
                      <a:lnTo>
                        <a:pt x="358" y="720"/>
                      </a:lnTo>
                      <a:lnTo>
                        <a:pt x="358" y="742"/>
                      </a:lnTo>
                      <a:lnTo>
                        <a:pt x="306" y="796"/>
                      </a:lnTo>
                      <a:lnTo>
                        <a:pt x="312" y="802"/>
                      </a:lnTo>
                      <a:lnTo>
                        <a:pt x="358" y="758"/>
                      </a:lnTo>
                      <a:lnTo>
                        <a:pt x="358" y="758"/>
                      </a:lnTo>
                      <a:lnTo>
                        <a:pt x="362" y="798"/>
                      </a:lnTo>
                      <a:lnTo>
                        <a:pt x="368" y="836"/>
                      </a:lnTo>
                      <a:lnTo>
                        <a:pt x="368" y="840"/>
                      </a:lnTo>
                      <a:lnTo>
                        <a:pt x="372" y="840"/>
                      </a:lnTo>
                      <a:lnTo>
                        <a:pt x="374" y="840"/>
                      </a:lnTo>
                      <a:lnTo>
                        <a:pt x="374" y="840"/>
                      </a:lnTo>
                      <a:lnTo>
                        <a:pt x="374" y="858"/>
                      </a:lnTo>
                      <a:lnTo>
                        <a:pt x="374" y="868"/>
                      </a:lnTo>
                      <a:lnTo>
                        <a:pt x="374" y="868"/>
                      </a:lnTo>
                      <a:lnTo>
                        <a:pt x="374" y="868"/>
                      </a:lnTo>
                      <a:lnTo>
                        <a:pt x="378" y="868"/>
                      </a:lnTo>
                      <a:lnTo>
                        <a:pt x="382" y="868"/>
                      </a:lnTo>
                      <a:lnTo>
                        <a:pt x="382" y="868"/>
                      </a:lnTo>
                      <a:lnTo>
                        <a:pt x="382" y="868"/>
                      </a:lnTo>
                      <a:lnTo>
                        <a:pt x="382" y="858"/>
                      </a:lnTo>
                      <a:lnTo>
                        <a:pt x="382" y="858"/>
                      </a:lnTo>
                      <a:lnTo>
                        <a:pt x="384" y="840"/>
                      </a:lnTo>
                      <a:lnTo>
                        <a:pt x="386" y="840"/>
                      </a:lnTo>
                      <a:lnTo>
                        <a:pt x="390" y="840"/>
                      </a:lnTo>
                      <a:lnTo>
                        <a:pt x="392" y="836"/>
                      </a:lnTo>
                      <a:lnTo>
                        <a:pt x="392" y="836"/>
                      </a:lnTo>
                      <a:lnTo>
                        <a:pt x="398" y="798"/>
                      </a:lnTo>
                      <a:lnTo>
                        <a:pt x="400" y="758"/>
                      </a:lnTo>
                      <a:lnTo>
                        <a:pt x="448" y="802"/>
                      </a:lnTo>
                      <a:lnTo>
                        <a:pt x="454" y="796"/>
                      </a:lnTo>
                      <a:lnTo>
                        <a:pt x="402" y="740"/>
                      </a:lnTo>
                      <a:lnTo>
                        <a:pt x="402" y="740"/>
                      </a:lnTo>
                      <a:lnTo>
                        <a:pt x="402" y="712"/>
                      </a:lnTo>
                      <a:lnTo>
                        <a:pt x="402" y="712"/>
                      </a:lnTo>
                      <a:lnTo>
                        <a:pt x="408" y="684"/>
                      </a:lnTo>
                      <a:lnTo>
                        <a:pt x="490" y="764"/>
                      </a:lnTo>
                      <a:lnTo>
                        <a:pt x="498" y="756"/>
                      </a:lnTo>
                      <a:lnTo>
                        <a:pt x="414" y="668"/>
                      </a:lnTo>
                      <a:lnTo>
                        <a:pt x="414" y="668"/>
                      </a:lnTo>
                      <a:lnTo>
                        <a:pt x="422" y="650"/>
                      </a:lnTo>
                      <a:lnTo>
                        <a:pt x="430" y="634"/>
                      </a:lnTo>
                      <a:lnTo>
                        <a:pt x="438" y="620"/>
                      </a:lnTo>
                      <a:lnTo>
                        <a:pt x="450" y="610"/>
                      </a:lnTo>
                      <a:lnTo>
                        <a:pt x="450" y="610"/>
                      </a:lnTo>
                      <a:lnTo>
                        <a:pt x="448" y="664"/>
                      </a:lnTo>
                      <a:lnTo>
                        <a:pt x="448" y="672"/>
                      </a:lnTo>
                      <a:lnTo>
                        <a:pt x="450" y="674"/>
                      </a:lnTo>
                      <a:lnTo>
                        <a:pt x="450" y="676"/>
                      </a:lnTo>
                      <a:lnTo>
                        <a:pt x="452" y="676"/>
                      </a:lnTo>
                      <a:lnTo>
                        <a:pt x="452" y="676"/>
                      </a:lnTo>
                      <a:lnTo>
                        <a:pt x="456" y="676"/>
                      </a:lnTo>
                      <a:lnTo>
                        <a:pt x="458" y="670"/>
                      </a:lnTo>
                      <a:lnTo>
                        <a:pt x="466" y="624"/>
                      </a:lnTo>
                      <a:lnTo>
                        <a:pt x="466" y="624"/>
                      </a:lnTo>
                      <a:lnTo>
                        <a:pt x="468" y="610"/>
                      </a:lnTo>
                      <a:lnTo>
                        <a:pt x="474" y="600"/>
                      </a:lnTo>
                      <a:lnTo>
                        <a:pt x="474" y="600"/>
                      </a:lnTo>
                      <a:lnTo>
                        <a:pt x="478" y="600"/>
                      </a:lnTo>
                      <a:lnTo>
                        <a:pt x="478" y="600"/>
                      </a:lnTo>
                      <a:lnTo>
                        <a:pt x="488" y="600"/>
                      </a:lnTo>
                      <a:lnTo>
                        <a:pt x="500" y="604"/>
                      </a:lnTo>
                      <a:lnTo>
                        <a:pt x="500" y="604"/>
                      </a:lnTo>
                      <a:lnTo>
                        <a:pt x="538" y="620"/>
                      </a:lnTo>
                      <a:lnTo>
                        <a:pt x="548" y="622"/>
                      </a:lnTo>
                      <a:lnTo>
                        <a:pt x="550" y="622"/>
                      </a:lnTo>
                      <a:lnTo>
                        <a:pt x="552" y="618"/>
                      </a:lnTo>
                      <a:lnTo>
                        <a:pt x="552" y="618"/>
                      </a:lnTo>
                      <a:lnTo>
                        <a:pt x="552" y="616"/>
                      </a:lnTo>
                      <a:lnTo>
                        <a:pt x="546" y="610"/>
                      </a:lnTo>
                      <a:lnTo>
                        <a:pt x="528" y="600"/>
                      </a:lnTo>
                      <a:lnTo>
                        <a:pt x="496" y="584"/>
                      </a:lnTo>
                      <a:lnTo>
                        <a:pt x="496" y="584"/>
                      </a:lnTo>
                      <a:lnTo>
                        <a:pt x="510" y="580"/>
                      </a:lnTo>
                      <a:lnTo>
                        <a:pt x="528" y="578"/>
                      </a:lnTo>
                      <a:lnTo>
                        <a:pt x="528" y="578"/>
                      </a:lnTo>
                      <a:lnTo>
                        <a:pt x="546" y="580"/>
                      </a:lnTo>
                      <a:lnTo>
                        <a:pt x="566" y="582"/>
                      </a:lnTo>
                      <a:lnTo>
                        <a:pt x="600" y="696"/>
                      </a:lnTo>
                      <a:lnTo>
                        <a:pt x="610" y="692"/>
                      </a:lnTo>
                      <a:lnTo>
                        <a:pt x="584" y="586"/>
                      </a:lnTo>
                      <a:lnTo>
                        <a:pt x="584" y="586"/>
                      </a:lnTo>
                      <a:lnTo>
                        <a:pt x="616" y="594"/>
                      </a:lnTo>
                      <a:lnTo>
                        <a:pt x="616" y="594"/>
                      </a:lnTo>
                      <a:lnTo>
                        <a:pt x="634" y="606"/>
                      </a:lnTo>
                      <a:lnTo>
                        <a:pt x="656" y="678"/>
                      </a:lnTo>
                      <a:lnTo>
                        <a:pt x="666" y="676"/>
                      </a:lnTo>
                      <a:lnTo>
                        <a:pt x="650" y="614"/>
                      </a:lnTo>
                      <a:lnTo>
                        <a:pt x="650" y="614"/>
                      </a:lnTo>
                      <a:lnTo>
                        <a:pt x="684" y="630"/>
                      </a:lnTo>
                      <a:lnTo>
                        <a:pt x="722" y="644"/>
                      </a:lnTo>
                      <a:lnTo>
                        <a:pt x="724" y="646"/>
                      </a:lnTo>
                      <a:lnTo>
                        <a:pt x="726" y="642"/>
                      </a:lnTo>
                      <a:lnTo>
                        <a:pt x="726" y="642"/>
                      </a:lnTo>
                      <a:lnTo>
                        <a:pt x="728" y="642"/>
                      </a:lnTo>
                      <a:lnTo>
                        <a:pt x="728" y="642"/>
                      </a:lnTo>
                      <a:lnTo>
                        <a:pt x="744" y="650"/>
                      </a:lnTo>
                      <a:lnTo>
                        <a:pt x="752" y="654"/>
                      </a:lnTo>
                      <a:lnTo>
                        <a:pt x="752" y="654"/>
                      </a:lnTo>
                      <a:lnTo>
                        <a:pt x="752" y="654"/>
                      </a:lnTo>
                      <a:lnTo>
                        <a:pt x="752" y="654"/>
                      </a:lnTo>
                      <a:lnTo>
                        <a:pt x="754" y="650"/>
                      </a:lnTo>
                      <a:lnTo>
                        <a:pt x="756" y="648"/>
                      </a:lnTo>
                      <a:lnTo>
                        <a:pt x="756" y="648"/>
                      </a:lnTo>
                      <a:lnTo>
                        <a:pt x="756" y="648"/>
                      </a:lnTo>
                      <a:lnTo>
                        <a:pt x="756" y="648"/>
                      </a:lnTo>
                      <a:lnTo>
                        <a:pt x="748" y="642"/>
                      </a:lnTo>
                      <a:close/>
                      <a:moveTo>
                        <a:pt x="418" y="434"/>
                      </a:moveTo>
                      <a:lnTo>
                        <a:pt x="418" y="434"/>
                      </a:lnTo>
                      <a:lnTo>
                        <a:pt x="446" y="414"/>
                      </a:lnTo>
                      <a:lnTo>
                        <a:pt x="474" y="396"/>
                      </a:lnTo>
                      <a:lnTo>
                        <a:pt x="528" y="434"/>
                      </a:lnTo>
                      <a:lnTo>
                        <a:pt x="474" y="472"/>
                      </a:lnTo>
                      <a:lnTo>
                        <a:pt x="474" y="472"/>
                      </a:lnTo>
                      <a:lnTo>
                        <a:pt x="446" y="454"/>
                      </a:lnTo>
                      <a:lnTo>
                        <a:pt x="418" y="434"/>
                      </a:lnTo>
                      <a:lnTo>
                        <a:pt x="418" y="434"/>
                      </a:lnTo>
                      <a:close/>
                      <a:moveTo>
                        <a:pt x="398" y="400"/>
                      </a:moveTo>
                      <a:lnTo>
                        <a:pt x="398" y="400"/>
                      </a:lnTo>
                      <a:lnTo>
                        <a:pt x="394" y="366"/>
                      </a:lnTo>
                      <a:lnTo>
                        <a:pt x="392" y="332"/>
                      </a:lnTo>
                      <a:lnTo>
                        <a:pt x="454" y="304"/>
                      </a:lnTo>
                      <a:lnTo>
                        <a:pt x="460" y="370"/>
                      </a:lnTo>
                      <a:lnTo>
                        <a:pt x="460" y="370"/>
                      </a:lnTo>
                      <a:lnTo>
                        <a:pt x="430" y="386"/>
                      </a:lnTo>
                      <a:lnTo>
                        <a:pt x="398" y="400"/>
                      </a:lnTo>
                      <a:lnTo>
                        <a:pt x="398" y="400"/>
                      </a:lnTo>
                      <a:close/>
                      <a:moveTo>
                        <a:pt x="358" y="400"/>
                      </a:moveTo>
                      <a:lnTo>
                        <a:pt x="358" y="400"/>
                      </a:lnTo>
                      <a:lnTo>
                        <a:pt x="328" y="386"/>
                      </a:lnTo>
                      <a:lnTo>
                        <a:pt x="298" y="370"/>
                      </a:lnTo>
                      <a:lnTo>
                        <a:pt x="304" y="304"/>
                      </a:lnTo>
                      <a:lnTo>
                        <a:pt x="364" y="332"/>
                      </a:lnTo>
                      <a:lnTo>
                        <a:pt x="364" y="332"/>
                      </a:lnTo>
                      <a:lnTo>
                        <a:pt x="362" y="366"/>
                      </a:lnTo>
                      <a:lnTo>
                        <a:pt x="358" y="400"/>
                      </a:lnTo>
                      <a:lnTo>
                        <a:pt x="358" y="400"/>
                      </a:lnTo>
                      <a:close/>
                      <a:moveTo>
                        <a:pt x="338" y="434"/>
                      </a:moveTo>
                      <a:lnTo>
                        <a:pt x="338" y="434"/>
                      </a:lnTo>
                      <a:lnTo>
                        <a:pt x="312" y="454"/>
                      </a:lnTo>
                      <a:lnTo>
                        <a:pt x="284" y="472"/>
                      </a:lnTo>
                      <a:lnTo>
                        <a:pt x="228" y="434"/>
                      </a:lnTo>
                      <a:lnTo>
                        <a:pt x="284" y="396"/>
                      </a:lnTo>
                      <a:lnTo>
                        <a:pt x="284" y="396"/>
                      </a:lnTo>
                      <a:lnTo>
                        <a:pt x="312" y="414"/>
                      </a:lnTo>
                      <a:lnTo>
                        <a:pt x="338" y="434"/>
                      </a:lnTo>
                      <a:lnTo>
                        <a:pt x="338" y="434"/>
                      </a:lnTo>
                      <a:close/>
                      <a:moveTo>
                        <a:pt x="358" y="468"/>
                      </a:moveTo>
                      <a:lnTo>
                        <a:pt x="358" y="468"/>
                      </a:lnTo>
                      <a:lnTo>
                        <a:pt x="362" y="502"/>
                      </a:lnTo>
                      <a:lnTo>
                        <a:pt x="364" y="536"/>
                      </a:lnTo>
                      <a:lnTo>
                        <a:pt x="304" y="564"/>
                      </a:lnTo>
                      <a:lnTo>
                        <a:pt x="298" y="496"/>
                      </a:lnTo>
                      <a:lnTo>
                        <a:pt x="298" y="496"/>
                      </a:lnTo>
                      <a:lnTo>
                        <a:pt x="328" y="482"/>
                      </a:lnTo>
                      <a:lnTo>
                        <a:pt x="358" y="468"/>
                      </a:lnTo>
                      <a:lnTo>
                        <a:pt x="358" y="468"/>
                      </a:lnTo>
                      <a:close/>
                      <a:moveTo>
                        <a:pt x="398" y="468"/>
                      </a:moveTo>
                      <a:lnTo>
                        <a:pt x="398" y="468"/>
                      </a:lnTo>
                      <a:lnTo>
                        <a:pt x="430" y="482"/>
                      </a:lnTo>
                      <a:lnTo>
                        <a:pt x="460" y="498"/>
                      </a:lnTo>
                      <a:lnTo>
                        <a:pt x="454" y="564"/>
                      </a:lnTo>
                      <a:lnTo>
                        <a:pt x="392" y="536"/>
                      </a:lnTo>
                      <a:lnTo>
                        <a:pt x="392" y="536"/>
                      </a:lnTo>
                      <a:lnTo>
                        <a:pt x="394" y="502"/>
                      </a:lnTo>
                      <a:lnTo>
                        <a:pt x="398" y="468"/>
                      </a:lnTo>
                      <a:lnTo>
                        <a:pt x="398" y="468"/>
                      </a:lnTo>
                      <a:close/>
                    </a:path>
                  </a:pathLst>
                </a:custGeom>
                <a:solidFill>
                  <a:srgbClr val="FEFFFF">
                    <a:alpha val="3000"/>
                  </a:srgbClr>
                </a:solidFill>
                <a:ln>
                  <a:solidFill>
                    <a:srgbClr val="FEFFFF">
                      <a:alpha val="5000"/>
                    </a:srgbClr>
                  </a:solidFill>
                </a:ln>
                <a:effectLst>
                  <a:glow rad="101600">
                    <a:srgbClr val="FEFEFE">
                      <a:alpha val="6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36" name="Freeform 29"/>
                <p:cNvSpPr>
                  <a:spLocks noChangeAspect="1"/>
                </p:cNvSpPr>
                <p:nvPr/>
              </p:nvSpPr>
              <p:spPr bwMode="auto">
                <a:xfrm rot="18879730">
                  <a:off x="8304829" y="977901"/>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3"/>
                <p:cNvSpPr>
                  <a:spLocks noChangeAspect="1"/>
                </p:cNvSpPr>
                <p:nvPr/>
              </p:nvSpPr>
              <p:spPr bwMode="auto">
                <a:xfrm rot="21141884">
                  <a:off x="7350347" y="4152407"/>
                  <a:ext cx="911585" cy="1033130"/>
                </a:xfrm>
                <a:custGeom>
                  <a:avLst/>
                  <a:gdLst>
                    <a:gd name="T0" fmla="*/ 646 w 660"/>
                    <a:gd name="T1" fmla="*/ 570 h 748"/>
                    <a:gd name="T2" fmla="*/ 518 w 660"/>
                    <a:gd name="T3" fmla="*/ 506 h 748"/>
                    <a:gd name="T4" fmla="*/ 430 w 660"/>
                    <a:gd name="T5" fmla="*/ 450 h 748"/>
                    <a:gd name="T6" fmla="*/ 404 w 660"/>
                    <a:gd name="T7" fmla="*/ 468 h 748"/>
                    <a:gd name="T8" fmla="*/ 446 w 660"/>
                    <a:gd name="T9" fmla="*/ 582 h 748"/>
                    <a:gd name="T10" fmla="*/ 372 w 660"/>
                    <a:gd name="T11" fmla="*/ 462 h 748"/>
                    <a:gd name="T12" fmla="*/ 344 w 660"/>
                    <a:gd name="T13" fmla="*/ 526 h 748"/>
                    <a:gd name="T14" fmla="*/ 348 w 660"/>
                    <a:gd name="T15" fmla="*/ 598 h 748"/>
                    <a:gd name="T16" fmla="*/ 342 w 660"/>
                    <a:gd name="T17" fmla="*/ 746 h 748"/>
                    <a:gd name="T18" fmla="*/ 314 w 660"/>
                    <a:gd name="T19" fmla="*/ 710 h 748"/>
                    <a:gd name="T20" fmla="*/ 230 w 660"/>
                    <a:gd name="T21" fmla="*/ 680 h 748"/>
                    <a:gd name="T22" fmla="*/ 316 w 660"/>
                    <a:gd name="T23" fmla="*/ 460 h 748"/>
                    <a:gd name="T24" fmla="*/ 270 w 660"/>
                    <a:gd name="T25" fmla="*/ 510 h 748"/>
                    <a:gd name="T26" fmla="*/ 208 w 660"/>
                    <a:gd name="T27" fmla="*/ 576 h 748"/>
                    <a:gd name="T28" fmla="*/ 276 w 660"/>
                    <a:gd name="T29" fmla="*/ 450 h 748"/>
                    <a:gd name="T30" fmla="*/ 174 w 660"/>
                    <a:gd name="T31" fmla="*/ 482 h 748"/>
                    <a:gd name="T32" fmla="*/ 76 w 660"/>
                    <a:gd name="T33" fmla="*/ 602 h 748"/>
                    <a:gd name="T34" fmla="*/ 10 w 660"/>
                    <a:gd name="T35" fmla="*/ 566 h 748"/>
                    <a:gd name="T36" fmla="*/ 60 w 660"/>
                    <a:gd name="T37" fmla="*/ 506 h 748"/>
                    <a:gd name="T38" fmla="*/ 18 w 660"/>
                    <a:gd name="T39" fmla="*/ 428 h 748"/>
                    <a:gd name="T40" fmla="*/ 280 w 660"/>
                    <a:gd name="T41" fmla="*/ 382 h 748"/>
                    <a:gd name="T42" fmla="*/ 214 w 660"/>
                    <a:gd name="T43" fmla="*/ 386 h 748"/>
                    <a:gd name="T44" fmla="*/ 90 w 660"/>
                    <a:gd name="T45" fmla="*/ 366 h 748"/>
                    <a:gd name="T46" fmla="*/ 212 w 660"/>
                    <a:gd name="T47" fmla="*/ 360 h 748"/>
                    <a:gd name="T48" fmla="*/ 252 w 660"/>
                    <a:gd name="T49" fmla="*/ 342 h 748"/>
                    <a:gd name="T50" fmla="*/ 128 w 660"/>
                    <a:gd name="T51" fmla="*/ 278 h 748"/>
                    <a:gd name="T52" fmla="*/ 32 w 660"/>
                    <a:gd name="T53" fmla="*/ 220 h 748"/>
                    <a:gd name="T54" fmla="*/ 16 w 660"/>
                    <a:gd name="T55" fmla="*/ 178 h 748"/>
                    <a:gd name="T56" fmla="*/ 96 w 660"/>
                    <a:gd name="T57" fmla="*/ 214 h 748"/>
                    <a:gd name="T58" fmla="*/ 176 w 660"/>
                    <a:gd name="T59" fmla="*/ 264 h 748"/>
                    <a:gd name="T60" fmla="*/ 272 w 660"/>
                    <a:gd name="T61" fmla="*/ 292 h 748"/>
                    <a:gd name="T62" fmla="*/ 202 w 660"/>
                    <a:gd name="T63" fmla="*/ 168 h 748"/>
                    <a:gd name="T64" fmla="*/ 282 w 660"/>
                    <a:gd name="T65" fmla="*/ 262 h 748"/>
                    <a:gd name="T66" fmla="*/ 318 w 660"/>
                    <a:gd name="T67" fmla="*/ 290 h 748"/>
                    <a:gd name="T68" fmla="*/ 312 w 660"/>
                    <a:gd name="T69" fmla="*/ 150 h 748"/>
                    <a:gd name="T70" fmla="*/ 314 w 660"/>
                    <a:gd name="T71" fmla="*/ 38 h 748"/>
                    <a:gd name="T72" fmla="*/ 342 w 660"/>
                    <a:gd name="T73" fmla="*/ 2 h 748"/>
                    <a:gd name="T74" fmla="*/ 352 w 660"/>
                    <a:gd name="T75" fmla="*/ 148 h 748"/>
                    <a:gd name="T76" fmla="*/ 346 w 660"/>
                    <a:gd name="T77" fmla="*/ 254 h 748"/>
                    <a:gd name="T78" fmla="*/ 380 w 660"/>
                    <a:gd name="T79" fmla="*/ 262 h 748"/>
                    <a:gd name="T80" fmla="*/ 460 w 660"/>
                    <a:gd name="T81" fmla="*/ 164 h 748"/>
                    <a:gd name="T82" fmla="*/ 402 w 660"/>
                    <a:gd name="T83" fmla="*/ 274 h 748"/>
                    <a:gd name="T84" fmla="*/ 428 w 660"/>
                    <a:gd name="T85" fmla="*/ 304 h 748"/>
                    <a:gd name="T86" fmla="*/ 516 w 660"/>
                    <a:gd name="T87" fmla="*/ 246 h 748"/>
                    <a:gd name="T88" fmla="*/ 648 w 660"/>
                    <a:gd name="T89" fmla="*/ 180 h 748"/>
                    <a:gd name="T90" fmla="*/ 658 w 660"/>
                    <a:gd name="T91" fmla="*/ 198 h 748"/>
                    <a:gd name="T92" fmla="*/ 538 w 660"/>
                    <a:gd name="T93" fmla="*/ 278 h 748"/>
                    <a:gd name="T94" fmla="*/ 444 w 660"/>
                    <a:gd name="T95" fmla="*/ 326 h 748"/>
                    <a:gd name="T96" fmla="*/ 432 w 660"/>
                    <a:gd name="T97" fmla="*/ 360 h 748"/>
                    <a:gd name="T98" fmla="*/ 572 w 660"/>
                    <a:gd name="T99" fmla="*/ 362 h 748"/>
                    <a:gd name="T100" fmla="*/ 488 w 660"/>
                    <a:gd name="T101" fmla="*/ 384 h 748"/>
                    <a:gd name="T102" fmla="*/ 392 w 660"/>
                    <a:gd name="T103" fmla="*/ 382 h 748"/>
                    <a:gd name="T104" fmla="*/ 502 w 660"/>
                    <a:gd name="T105" fmla="*/ 456 h 748"/>
                    <a:gd name="T106" fmla="*/ 586 w 660"/>
                    <a:gd name="T107" fmla="*/ 498 h 748"/>
                    <a:gd name="T108" fmla="*/ 660 w 660"/>
                    <a:gd name="T109" fmla="*/ 55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0" h="748">
                      <a:moveTo>
                        <a:pt x="660" y="554"/>
                      </a:moveTo>
                      <a:lnTo>
                        <a:pt x="658" y="556"/>
                      </a:lnTo>
                      <a:lnTo>
                        <a:pt x="658" y="556"/>
                      </a:lnTo>
                      <a:lnTo>
                        <a:pt x="652" y="568"/>
                      </a:lnTo>
                      <a:lnTo>
                        <a:pt x="650" y="572"/>
                      </a:lnTo>
                      <a:lnTo>
                        <a:pt x="646" y="570"/>
                      </a:lnTo>
                      <a:lnTo>
                        <a:pt x="646" y="570"/>
                      </a:lnTo>
                      <a:lnTo>
                        <a:pt x="614" y="558"/>
                      </a:lnTo>
                      <a:lnTo>
                        <a:pt x="580" y="542"/>
                      </a:lnTo>
                      <a:lnTo>
                        <a:pt x="594" y="598"/>
                      </a:lnTo>
                      <a:lnTo>
                        <a:pt x="586" y="602"/>
                      </a:lnTo>
                      <a:lnTo>
                        <a:pt x="566" y="534"/>
                      </a:lnTo>
                      <a:lnTo>
                        <a:pt x="566" y="534"/>
                      </a:lnTo>
                      <a:lnTo>
                        <a:pt x="518" y="506"/>
                      </a:lnTo>
                      <a:lnTo>
                        <a:pt x="544" y="614"/>
                      </a:lnTo>
                      <a:lnTo>
                        <a:pt x="534" y="618"/>
                      </a:lnTo>
                      <a:lnTo>
                        <a:pt x="496" y="492"/>
                      </a:lnTo>
                      <a:lnTo>
                        <a:pt x="496" y="492"/>
                      </a:lnTo>
                      <a:lnTo>
                        <a:pt x="486" y="486"/>
                      </a:lnTo>
                      <a:lnTo>
                        <a:pt x="486" y="486"/>
                      </a:lnTo>
                      <a:lnTo>
                        <a:pt x="430" y="450"/>
                      </a:lnTo>
                      <a:lnTo>
                        <a:pt x="400" y="432"/>
                      </a:lnTo>
                      <a:lnTo>
                        <a:pt x="370" y="418"/>
                      </a:lnTo>
                      <a:lnTo>
                        <a:pt x="370" y="418"/>
                      </a:lnTo>
                      <a:lnTo>
                        <a:pt x="394" y="452"/>
                      </a:lnTo>
                      <a:lnTo>
                        <a:pt x="394" y="452"/>
                      </a:lnTo>
                      <a:lnTo>
                        <a:pt x="404" y="468"/>
                      </a:lnTo>
                      <a:lnTo>
                        <a:pt x="404" y="468"/>
                      </a:lnTo>
                      <a:lnTo>
                        <a:pt x="422" y="496"/>
                      </a:lnTo>
                      <a:lnTo>
                        <a:pt x="438" y="522"/>
                      </a:lnTo>
                      <a:lnTo>
                        <a:pt x="450" y="548"/>
                      </a:lnTo>
                      <a:lnTo>
                        <a:pt x="462" y="574"/>
                      </a:lnTo>
                      <a:lnTo>
                        <a:pt x="462" y="578"/>
                      </a:lnTo>
                      <a:lnTo>
                        <a:pt x="448" y="586"/>
                      </a:lnTo>
                      <a:lnTo>
                        <a:pt x="446" y="582"/>
                      </a:lnTo>
                      <a:lnTo>
                        <a:pt x="446" y="582"/>
                      </a:lnTo>
                      <a:lnTo>
                        <a:pt x="428" y="558"/>
                      </a:lnTo>
                      <a:lnTo>
                        <a:pt x="412" y="534"/>
                      </a:lnTo>
                      <a:lnTo>
                        <a:pt x="396" y="508"/>
                      </a:lnTo>
                      <a:lnTo>
                        <a:pt x="382" y="482"/>
                      </a:lnTo>
                      <a:lnTo>
                        <a:pt x="382" y="482"/>
                      </a:lnTo>
                      <a:lnTo>
                        <a:pt x="372" y="462"/>
                      </a:lnTo>
                      <a:lnTo>
                        <a:pt x="372" y="462"/>
                      </a:lnTo>
                      <a:lnTo>
                        <a:pt x="360" y="438"/>
                      </a:lnTo>
                      <a:lnTo>
                        <a:pt x="346" y="414"/>
                      </a:lnTo>
                      <a:lnTo>
                        <a:pt x="346" y="414"/>
                      </a:lnTo>
                      <a:lnTo>
                        <a:pt x="344" y="452"/>
                      </a:lnTo>
                      <a:lnTo>
                        <a:pt x="342" y="490"/>
                      </a:lnTo>
                      <a:lnTo>
                        <a:pt x="344" y="526"/>
                      </a:lnTo>
                      <a:lnTo>
                        <a:pt x="346" y="564"/>
                      </a:lnTo>
                      <a:lnTo>
                        <a:pt x="346" y="564"/>
                      </a:lnTo>
                      <a:lnTo>
                        <a:pt x="348" y="574"/>
                      </a:lnTo>
                      <a:lnTo>
                        <a:pt x="440" y="672"/>
                      </a:lnTo>
                      <a:lnTo>
                        <a:pt x="432" y="680"/>
                      </a:lnTo>
                      <a:lnTo>
                        <a:pt x="348" y="598"/>
                      </a:lnTo>
                      <a:lnTo>
                        <a:pt x="348" y="598"/>
                      </a:lnTo>
                      <a:lnTo>
                        <a:pt x="350" y="656"/>
                      </a:lnTo>
                      <a:lnTo>
                        <a:pt x="400" y="708"/>
                      </a:lnTo>
                      <a:lnTo>
                        <a:pt x="394" y="716"/>
                      </a:lnTo>
                      <a:lnTo>
                        <a:pt x="350" y="674"/>
                      </a:lnTo>
                      <a:lnTo>
                        <a:pt x="350" y="674"/>
                      </a:lnTo>
                      <a:lnTo>
                        <a:pt x="348" y="710"/>
                      </a:lnTo>
                      <a:lnTo>
                        <a:pt x="342" y="746"/>
                      </a:lnTo>
                      <a:lnTo>
                        <a:pt x="340" y="748"/>
                      </a:lnTo>
                      <a:lnTo>
                        <a:pt x="336" y="748"/>
                      </a:lnTo>
                      <a:lnTo>
                        <a:pt x="322" y="748"/>
                      </a:lnTo>
                      <a:lnTo>
                        <a:pt x="320" y="748"/>
                      </a:lnTo>
                      <a:lnTo>
                        <a:pt x="318" y="746"/>
                      </a:lnTo>
                      <a:lnTo>
                        <a:pt x="318" y="746"/>
                      </a:lnTo>
                      <a:lnTo>
                        <a:pt x="314" y="710"/>
                      </a:lnTo>
                      <a:lnTo>
                        <a:pt x="310" y="674"/>
                      </a:lnTo>
                      <a:lnTo>
                        <a:pt x="268" y="714"/>
                      </a:lnTo>
                      <a:lnTo>
                        <a:pt x="262" y="708"/>
                      </a:lnTo>
                      <a:lnTo>
                        <a:pt x="310" y="658"/>
                      </a:lnTo>
                      <a:lnTo>
                        <a:pt x="310" y="658"/>
                      </a:lnTo>
                      <a:lnTo>
                        <a:pt x="310" y="600"/>
                      </a:lnTo>
                      <a:lnTo>
                        <a:pt x="230" y="680"/>
                      </a:lnTo>
                      <a:lnTo>
                        <a:pt x="222" y="672"/>
                      </a:lnTo>
                      <a:lnTo>
                        <a:pt x="312" y="576"/>
                      </a:lnTo>
                      <a:lnTo>
                        <a:pt x="312" y="576"/>
                      </a:lnTo>
                      <a:lnTo>
                        <a:pt x="312" y="564"/>
                      </a:lnTo>
                      <a:lnTo>
                        <a:pt x="312" y="564"/>
                      </a:lnTo>
                      <a:lnTo>
                        <a:pt x="316" y="496"/>
                      </a:lnTo>
                      <a:lnTo>
                        <a:pt x="316" y="460"/>
                      </a:lnTo>
                      <a:lnTo>
                        <a:pt x="314" y="426"/>
                      </a:lnTo>
                      <a:lnTo>
                        <a:pt x="314" y="426"/>
                      </a:lnTo>
                      <a:lnTo>
                        <a:pt x="294" y="464"/>
                      </a:lnTo>
                      <a:lnTo>
                        <a:pt x="294" y="464"/>
                      </a:lnTo>
                      <a:lnTo>
                        <a:pt x="284" y="482"/>
                      </a:lnTo>
                      <a:lnTo>
                        <a:pt x="284" y="482"/>
                      </a:lnTo>
                      <a:lnTo>
                        <a:pt x="270" y="510"/>
                      </a:lnTo>
                      <a:lnTo>
                        <a:pt x="256" y="538"/>
                      </a:lnTo>
                      <a:lnTo>
                        <a:pt x="240" y="562"/>
                      </a:lnTo>
                      <a:lnTo>
                        <a:pt x="222" y="584"/>
                      </a:lnTo>
                      <a:lnTo>
                        <a:pt x="220" y="588"/>
                      </a:lnTo>
                      <a:lnTo>
                        <a:pt x="206" y="580"/>
                      </a:lnTo>
                      <a:lnTo>
                        <a:pt x="208" y="576"/>
                      </a:lnTo>
                      <a:lnTo>
                        <a:pt x="208" y="576"/>
                      </a:lnTo>
                      <a:lnTo>
                        <a:pt x="220" y="548"/>
                      </a:lnTo>
                      <a:lnTo>
                        <a:pt x="232" y="520"/>
                      </a:lnTo>
                      <a:lnTo>
                        <a:pt x="248" y="494"/>
                      </a:lnTo>
                      <a:lnTo>
                        <a:pt x="262" y="470"/>
                      </a:lnTo>
                      <a:lnTo>
                        <a:pt x="262" y="470"/>
                      </a:lnTo>
                      <a:lnTo>
                        <a:pt x="276" y="450"/>
                      </a:lnTo>
                      <a:lnTo>
                        <a:pt x="276" y="450"/>
                      </a:lnTo>
                      <a:lnTo>
                        <a:pt x="288" y="430"/>
                      </a:lnTo>
                      <a:lnTo>
                        <a:pt x="300" y="410"/>
                      </a:lnTo>
                      <a:lnTo>
                        <a:pt x="300" y="410"/>
                      </a:lnTo>
                      <a:lnTo>
                        <a:pt x="268" y="426"/>
                      </a:lnTo>
                      <a:lnTo>
                        <a:pt x="236" y="444"/>
                      </a:lnTo>
                      <a:lnTo>
                        <a:pt x="174" y="482"/>
                      </a:lnTo>
                      <a:lnTo>
                        <a:pt x="174" y="482"/>
                      </a:lnTo>
                      <a:lnTo>
                        <a:pt x="166" y="488"/>
                      </a:lnTo>
                      <a:lnTo>
                        <a:pt x="128" y="618"/>
                      </a:lnTo>
                      <a:lnTo>
                        <a:pt x="118" y="614"/>
                      </a:lnTo>
                      <a:lnTo>
                        <a:pt x="146" y="502"/>
                      </a:lnTo>
                      <a:lnTo>
                        <a:pt x="146" y="502"/>
                      </a:lnTo>
                      <a:lnTo>
                        <a:pt x="96" y="532"/>
                      </a:lnTo>
                      <a:lnTo>
                        <a:pt x="76" y="602"/>
                      </a:lnTo>
                      <a:lnTo>
                        <a:pt x="66" y="598"/>
                      </a:lnTo>
                      <a:lnTo>
                        <a:pt x="82" y="540"/>
                      </a:lnTo>
                      <a:lnTo>
                        <a:pt x="82" y="540"/>
                      </a:lnTo>
                      <a:lnTo>
                        <a:pt x="48" y="556"/>
                      </a:lnTo>
                      <a:lnTo>
                        <a:pt x="14" y="568"/>
                      </a:lnTo>
                      <a:lnTo>
                        <a:pt x="12" y="570"/>
                      </a:lnTo>
                      <a:lnTo>
                        <a:pt x="10" y="566"/>
                      </a:lnTo>
                      <a:lnTo>
                        <a:pt x="10" y="566"/>
                      </a:lnTo>
                      <a:lnTo>
                        <a:pt x="6" y="562"/>
                      </a:lnTo>
                      <a:lnTo>
                        <a:pt x="0" y="552"/>
                      </a:lnTo>
                      <a:lnTo>
                        <a:pt x="4" y="550"/>
                      </a:lnTo>
                      <a:lnTo>
                        <a:pt x="4" y="550"/>
                      </a:lnTo>
                      <a:lnTo>
                        <a:pt x="30" y="526"/>
                      </a:lnTo>
                      <a:lnTo>
                        <a:pt x="60" y="506"/>
                      </a:lnTo>
                      <a:lnTo>
                        <a:pt x="4" y="490"/>
                      </a:lnTo>
                      <a:lnTo>
                        <a:pt x="8" y="482"/>
                      </a:lnTo>
                      <a:lnTo>
                        <a:pt x="74" y="498"/>
                      </a:lnTo>
                      <a:lnTo>
                        <a:pt x="74" y="498"/>
                      </a:lnTo>
                      <a:lnTo>
                        <a:pt x="124" y="470"/>
                      </a:lnTo>
                      <a:lnTo>
                        <a:pt x="16" y="438"/>
                      </a:lnTo>
                      <a:lnTo>
                        <a:pt x="18" y="428"/>
                      </a:lnTo>
                      <a:lnTo>
                        <a:pt x="146" y="460"/>
                      </a:lnTo>
                      <a:lnTo>
                        <a:pt x="146" y="460"/>
                      </a:lnTo>
                      <a:lnTo>
                        <a:pt x="158" y="454"/>
                      </a:lnTo>
                      <a:lnTo>
                        <a:pt x="158" y="454"/>
                      </a:lnTo>
                      <a:lnTo>
                        <a:pt x="220" y="420"/>
                      </a:lnTo>
                      <a:lnTo>
                        <a:pt x="250" y="402"/>
                      </a:lnTo>
                      <a:lnTo>
                        <a:pt x="280" y="382"/>
                      </a:lnTo>
                      <a:lnTo>
                        <a:pt x="280" y="382"/>
                      </a:lnTo>
                      <a:lnTo>
                        <a:pt x="278" y="382"/>
                      </a:lnTo>
                      <a:lnTo>
                        <a:pt x="278" y="382"/>
                      </a:lnTo>
                      <a:lnTo>
                        <a:pt x="256" y="382"/>
                      </a:lnTo>
                      <a:lnTo>
                        <a:pt x="234" y="384"/>
                      </a:lnTo>
                      <a:lnTo>
                        <a:pt x="234" y="384"/>
                      </a:lnTo>
                      <a:lnTo>
                        <a:pt x="214" y="386"/>
                      </a:lnTo>
                      <a:lnTo>
                        <a:pt x="214" y="386"/>
                      </a:lnTo>
                      <a:lnTo>
                        <a:pt x="182" y="388"/>
                      </a:lnTo>
                      <a:lnTo>
                        <a:pt x="152" y="388"/>
                      </a:lnTo>
                      <a:lnTo>
                        <a:pt x="122" y="386"/>
                      </a:lnTo>
                      <a:lnTo>
                        <a:pt x="94" y="382"/>
                      </a:lnTo>
                      <a:lnTo>
                        <a:pt x="90" y="382"/>
                      </a:lnTo>
                      <a:lnTo>
                        <a:pt x="90" y="366"/>
                      </a:lnTo>
                      <a:lnTo>
                        <a:pt x="94" y="366"/>
                      </a:lnTo>
                      <a:lnTo>
                        <a:pt x="94" y="366"/>
                      </a:lnTo>
                      <a:lnTo>
                        <a:pt x="124" y="362"/>
                      </a:lnTo>
                      <a:lnTo>
                        <a:pt x="154" y="360"/>
                      </a:lnTo>
                      <a:lnTo>
                        <a:pt x="184" y="360"/>
                      </a:lnTo>
                      <a:lnTo>
                        <a:pt x="212" y="360"/>
                      </a:lnTo>
                      <a:lnTo>
                        <a:pt x="212" y="360"/>
                      </a:lnTo>
                      <a:lnTo>
                        <a:pt x="236" y="362"/>
                      </a:lnTo>
                      <a:lnTo>
                        <a:pt x="236" y="362"/>
                      </a:lnTo>
                      <a:lnTo>
                        <a:pt x="274" y="364"/>
                      </a:lnTo>
                      <a:lnTo>
                        <a:pt x="274" y="364"/>
                      </a:lnTo>
                      <a:lnTo>
                        <a:pt x="282" y="362"/>
                      </a:lnTo>
                      <a:lnTo>
                        <a:pt x="282" y="362"/>
                      </a:lnTo>
                      <a:lnTo>
                        <a:pt x="252" y="342"/>
                      </a:lnTo>
                      <a:lnTo>
                        <a:pt x="222" y="326"/>
                      </a:lnTo>
                      <a:lnTo>
                        <a:pt x="158" y="294"/>
                      </a:lnTo>
                      <a:lnTo>
                        <a:pt x="158" y="294"/>
                      </a:lnTo>
                      <a:lnTo>
                        <a:pt x="150" y="288"/>
                      </a:lnTo>
                      <a:lnTo>
                        <a:pt x="18" y="320"/>
                      </a:lnTo>
                      <a:lnTo>
                        <a:pt x="16" y="310"/>
                      </a:lnTo>
                      <a:lnTo>
                        <a:pt x="128" y="278"/>
                      </a:lnTo>
                      <a:lnTo>
                        <a:pt x="128" y="278"/>
                      </a:lnTo>
                      <a:lnTo>
                        <a:pt x="76" y="250"/>
                      </a:lnTo>
                      <a:lnTo>
                        <a:pt x="8" y="268"/>
                      </a:lnTo>
                      <a:lnTo>
                        <a:pt x="4" y="258"/>
                      </a:lnTo>
                      <a:lnTo>
                        <a:pt x="62" y="242"/>
                      </a:lnTo>
                      <a:lnTo>
                        <a:pt x="62" y="242"/>
                      </a:lnTo>
                      <a:lnTo>
                        <a:pt x="32" y="220"/>
                      </a:lnTo>
                      <a:lnTo>
                        <a:pt x="4" y="198"/>
                      </a:lnTo>
                      <a:lnTo>
                        <a:pt x="2" y="196"/>
                      </a:lnTo>
                      <a:lnTo>
                        <a:pt x="4" y="192"/>
                      </a:lnTo>
                      <a:lnTo>
                        <a:pt x="4" y="192"/>
                      </a:lnTo>
                      <a:lnTo>
                        <a:pt x="8" y="182"/>
                      </a:lnTo>
                      <a:lnTo>
                        <a:pt x="12" y="178"/>
                      </a:lnTo>
                      <a:lnTo>
                        <a:pt x="16" y="178"/>
                      </a:lnTo>
                      <a:lnTo>
                        <a:pt x="16" y="178"/>
                      </a:lnTo>
                      <a:lnTo>
                        <a:pt x="48" y="190"/>
                      </a:lnTo>
                      <a:lnTo>
                        <a:pt x="80" y="206"/>
                      </a:lnTo>
                      <a:lnTo>
                        <a:pt x="66" y="150"/>
                      </a:lnTo>
                      <a:lnTo>
                        <a:pt x="76" y="148"/>
                      </a:lnTo>
                      <a:lnTo>
                        <a:pt x="96" y="214"/>
                      </a:lnTo>
                      <a:lnTo>
                        <a:pt x="96" y="214"/>
                      </a:lnTo>
                      <a:lnTo>
                        <a:pt x="144" y="244"/>
                      </a:lnTo>
                      <a:lnTo>
                        <a:pt x="118" y="134"/>
                      </a:lnTo>
                      <a:lnTo>
                        <a:pt x="128" y="130"/>
                      </a:lnTo>
                      <a:lnTo>
                        <a:pt x="164" y="256"/>
                      </a:lnTo>
                      <a:lnTo>
                        <a:pt x="164" y="256"/>
                      </a:lnTo>
                      <a:lnTo>
                        <a:pt x="176" y="264"/>
                      </a:lnTo>
                      <a:lnTo>
                        <a:pt x="176" y="264"/>
                      </a:lnTo>
                      <a:lnTo>
                        <a:pt x="236" y="302"/>
                      </a:lnTo>
                      <a:lnTo>
                        <a:pt x="268" y="320"/>
                      </a:lnTo>
                      <a:lnTo>
                        <a:pt x="300" y="334"/>
                      </a:lnTo>
                      <a:lnTo>
                        <a:pt x="300" y="334"/>
                      </a:lnTo>
                      <a:lnTo>
                        <a:pt x="286" y="314"/>
                      </a:lnTo>
                      <a:lnTo>
                        <a:pt x="272" y="292"/>
                      </a:lnTo>
                      <a:lnTo>
                        <a:pt x="272" y="292"/>
                      </a:lnTo>
                      <a:lnTo>
                        <a:pt x="260" y="276"/>
                      </a:lnTo>
                      <a:lnTo>
                        <a:pt x="260" y="276"/>
                      </a:lnTo>
                      <a:lnTo>
                        <a:pt x="244" y="248"/>
                      </a:lnTo>
                      <a:lnTo>
                        <a:pt x="228" y="222"/>
                      </a:lnTo>
                      <a:lnTo>
                        <a:pt x="214" y="196"/>
                      </a:lnTo>
                      <a:lnTo>
                        <a:pt x="204" y="170"/>
                      </a:lnTo>
                      <a:lnTo>
                        <a:pt x="202" y="168"/>
                      </a:lnTo>
                      <a:lnTo>
                        <a:pt x="216" y="158"/>
                      </a:lnTo>
                      <a:lnTo>
                        <a:pt x="218" y="162"/>
                      </a:lnTo>
                      <a:lnTo>
                        <a:pt x="218" y="162"/>
                      </a:lnTo>
                      <a:lnTo>
                        <a:pt x="238" y="186"/>
                      </a:lnTo>
                      <a:lnTo>
                        <a:pt x="254" y="210"/>
                      </a:lnTo>
                      <a:lnTo>
                        <a:pt x="270" y="236"/>
                      </a:lnTo>
                      <a:lnTo>
                        <a:pt x="282" y="262"/>
                      </a:lnTo>
                      <a:lnTo>
                        <a:pt x="282" y="262"/>
                      </a:lnTo>
                      <a:lnTo>
                        <a:pt x="294" y="282"/>
                      </a:lnTo>
                      <a:lnTo>
                        <a:pt x="294" y="282"/>
                      </a:lnTo>
                      <a:lnTo>
                        <a:pt x="304" y="304"/>
                      </a:lnTo>
                      <a:lnTo>
                        <a:pt x="316" y="326"/>
                      </a:lnTo>
                      <a:lnTo>
                        <a:pt x="316" y="326"/>
                      </a:lnTo>
                      <a:lnTo>
                        <a:pt x="318" y="290"/>
                      </a:lnTo>
                      <a:lnTo>
                        <a:pt x="318" y="254"/>
                      </a:lnTo>
                      <a:lnTo>
                        <a:pt x="316" y="184"/>
                      </a:lnTo>
                      <a:lnTo>
                        <a:pt x="316" y="184"/>
                      </a:lnTo>
                      <a:lnTo>
                        <a:pt x="314" y="174"/>
                      </a:lnTo>
                      <a:lnTo>
                        <a:pt x="222" y="76"/>
                      </a:lnTo>
                      <a:lnTo>
                        <a:pt x="230" y="70"/>
                      </a:lnTo>
                      <a:lnTo>
                        <a:pt x="312" y="150"/>
                      </a:lnTo>
                      <a:lnTo>
                        <a:pt x="312" y="150"/>
                      </a:lnTo>
                      <a:lnTo>
                        <a:pt x="312" y="92"/>
                      </a:lnTo>
                      <a:lnTo>
                        <a:pt x="262" y="40"/>
                      </a:lnTo>
                      <a:lnTo>
                        <a:pt x="268" y="34"/>
                      </a:lnTo>
                      <a:lnTo>
                        <a:pt x="312" y="74"/>
                      </a:lnTo>
                      <a:lnTo>
                        <a:pt x="312" y="74"/>
                      </a:lnTo>
                      <a:lnTo>
                        <a:pt x="314" y="38"/>
                      </a:lnTo>
                      <a:lnTo>
                        <a:pt x="320" y="2"/>
                      </a:lnTo>
                      <a:lnTo>
                        <a:pt x="322" y="0"/>
                      </a:lnTo>
                      <a:lnTo>
                        <a:pt x="324" y="0"/>
                      </a:lnTo>
                      <a:lnTo>
                        <a:pt x="340" y="0"/>
                      </a:lnTo>
                      <a:lnTo>
                        <a:pt x="342" y="0"/>
                      </a:lnTo>
                      <a:lnTo>
                        <a:pt x="342" y="2"/>
                      </a:lnTo>
                      <a:lnTo>
                        <a:pt x="342" y="2"/>
                      </a:lnTo>
                      <a:lnTo>
                        <a:pt x="348" y="38"/>
                      </a:lnTo>
                      <a:lnTo>
                        <a:pt x="352" y="74"/>
                      </a:lnTo>
                      <a:lnTo>
                        <a:pt x="394" y="34"/>
                      </a:lnTo>
                      <a:lnTo>
                        <a:pt x="400" y="40"/>
                      </a:lnTo>
                      <a:lnTo>
                        <a:pt x="352" y="90"/>
                      </a:lnTo>
                      <a:lnTo>
                        <a:pt x="352" y="90"/>
                      </a:lnTo>
                      <a:lnTo>
                        <a:pt x="352" y="148"/>
                      </a:lnTo>
                      <a:lnTo>
                        <a:pt x="432" y="70"/>
                      </a:lnTo>
                      <a:lnTo>
                        <a:pt x="440" y="76"/>
                      </a:lnTo>
                      <a:lnTo>
                        <a:pt x="350" y="172"/>
                      </a:lnTo>
                      <a:lnTo>
                        <a:pt x="350" y="172"/>
                      </a:lnTo>
                      <a:lnTo>
                        <a:pt x="350" y="184"/>
                      </a:lnTo>
                      <a:lnTo>
                        <a:pt x="350" y="184"/>
                      </a:lnTo>
                      <a:lnTo>
                        <a:pt x="346" y="254"/>
                      </a:lnTo>
                      <a:lnTo>
                        <a:pt x="346" y="288"/>
                      </a:lnTo>
                      <a:lnTo>
                        <a:pt x="348" y="324"/>
                      </a:lnTo>
                      <a:lnTo>
                        <a:pt x="348" y="324"/>
                      </a:lnTo>
                      <a:lnTo>
                        <a:pt x="360" y="302"/>
                      </a:lnTo>
                      <a:lnTo>
                        <a:pt x="372" y="280"/>
                      </a:lnTo>
                      <a:lnTo>
                        <a:pt x="372" y="280"/>
                      </a:lnTo>
                      <a:lnTo>
                        <a:pt x="380" y="262"/>
                      </a:lnTo>
                      <a:lnTo>
                        <a:pt x="380" y="262"/>
                      </a:lnTo>
                      <a:lnTo>
                        <a:pt x="394" y="234"/>
                      </a:lnTo>
                      <a:lnTo>
                        <a:pt x="410" y="206"/>
                      </a:lnTo>
                      <a:lnTo>
                        <a:pt x="426" y="182"/>
                      </a:lnTo>
                      <a:lnTo>
                        <a:pt x="444" y="160"/>
                      </a:lnTo>
                      <a:lnTo>
                        <a:pt x="446" y="156"/>
                      </a:lnTo>
                      <a:lnTo>
                        <a:pt x="460" y="164"/>
                      </a:lnTo>
                      <a:lnTo>
                        <a:pt x="458" y="168"/>
                      </a:lnTo>
                      <a:lnTo>
                        <a:pt x="458" y="168"/>
                      </a:lnTo>
                      <a:lnTo>
                        <a:pt x="446" y="196"/>
                      </a:lnTo>
                      <a:lnTo>
                        <a:pt x="432" y="224"/>
                      </a:lnTo>
                      <a:lnTo>
                        <a:pt x="418" y="250"/>
                      </a:lnTo>
                      <a:lnTo>
                        <a:pt x="402" y="274"/>
                      </a:lnTo>
                      <a:lnTo>
                        <a:pt x="402" y="274"/>
                      </a:lnTo>
                      <a:lnTo>
                        <a:pt x="390" y="294"/>
                      </a:lnTo>
                      <a:lnTo>
                        <a:pt x="390" y="294"/>
                      </a:lnTo>
                      <a:lnTo>
                        <a:pt x="376" y="316"/>
                      </a:lnTo>
                      <a:lnTo>
                        <a:pt x="364" y="338"/>
                      </a:lnTo>
                      <a:lnTo>
                        <a:pt x="364" y="338"/>
                      </a:lnTo>
                      <a:lnTo>
                        <a:pt x="396" y="322"/>
                      </a:lnTo>
                      <a:lnTo>
                        <a:pt x="428" y="304"/>
                      </a:lnTo>
                      <a:lnTo>
                        <a:pt x="488" y="266"/>
                      </a:lnTo>
                      <a:lnTo>
                        <a:pt x="488" y="266"/>
                      </a:lnTo>
                      <a:lnTo>
                        <a:pt x="496" y="260"/>
                      </a:lnTo>
                      <a:lnTo>
                        <a:pt x="534" y="130"/>
                      </a:lnTo>
                      <a:lnTo>
                        <a:pt x="544" y="134"/>
                      </a:lnTo>
                      <a:lnTo>
                        <a:pt x="516" y="246"/>
                      </a:lnTo>
                      <a:lnTo>
                        <a:pt x="516" y="246"/>
                      </a:lnTo>
                      <a:lnTo>
                        <a:pt x="566" y="216"/>
                      </a:lnTo>
                      <a:lnTo>
                        <a:pt x="586" y="148"/>
                      </a:lnTo>
                      <a:lnTo>
                        <a:pt x="594" y="150"/>
                      </a:lnTo>
                      <a:lnTo>
                        <a:pt x="580" y="208"/>
                      </a:lnTo>
                      <a:lnTo>
                        <a:pt x="580" y="208"/>
                      </a:lnTo>
                      <a:lnTo>
                        <a:pt x="614" y="192"/>
                      </a:lnTo>
                      <a:lnTo>
                        <a:pt x="648" y="180"/>
                      </a:lnTo>
                      <a:lnTo>
                        <a:pt x="650" y="178"/>
                      </a:lnTo>
                      <a:lnTo>
                        <a:pt x="652" y="182"/>
                      </a:lnTo>
                      <a:lnTo>
                        <a:pt x="652" y="182"/>
                      </a:lnTo>
                      <a:lnTo>
                        <a:pt x="658" y="192"/>
                      </a:lnTo>
                      <a:lnTo>
                        <a:pt x="660" y="196"/>
                      </a:lnTo>
                      <a:lnTo>
                        <a:pt x="658" y="198"/>
                      </a:lnTo>
                      <a:lnTo>
                        <a:pt x="658" y="198"/>
                      </a:lnTo>
                      <a:lnTo>
                        <a:pt x="630" y="222"/>
                      </a:lnTo>
                      <a:lnTo>
                        <a:pt x="602" y="242"/>
                      </a:lnTo>
                      <a:lnTo>
                        <a:pt x="658" y="258"/>
                      </a:lnTo>
                      <a:lnTo>
                        <a:pt x="654" y="268"/>
                      </a:lnTo>
                      <a:lnTo>
                        <a:pt x="588" y="250"/>
                      </a:lnTo>
                      <a:lnTo>
                        <a:pt x="588" y="250"/>
                      </a:lnTo>
                      <a:lnTo>
                        <a:pt x="538" y="278"/>
                      </a:lnTo>
                      <a:lnTo>
                        <a:pt x="646" y="310"/>
                      </a:lnTo>
                      <a:lnTo>
                        <a:pt x="644" y="320"/>
                      </a:lnTo>
                      <a:lnTo>
                        <a:pt x="516" y="290"/>
                      </a:lnTo>
                      <a:lnTo>
                        <a:pt x="516" y="290"/>
                      </a:lnTo>
                      <a:lnTo>
                        <a:pt x="504" y="296"/>
                      </a:lnTo>
                      <a:lnTo>
                        <a:pt x="504" y="296"/>
                      </a:lnTo>
                      <a:lnTo>
                        <a:pt x="444" y="326"/>
                      </a:lnTo>
                      <a:lnTo>
                        <a:pt x="416" y="344"/>
                      </a:lnTo>
                      <a:lnTo>
                        <a:pt x="386" y="362"/>
                      </a:lnTo>
                      <a:lnTo>
                        <a:pt x="386" y="362"/>
                      </a:lnTo>
                      <a:lnTo>
                        <a:pt x="388" y="362"/>
                      </a:lnTo>
                      <a:lnTo>
                        <a:pt x="388" y="362"/>
                      </a:lnTo>
                      <a:lnTo>
                        <a:pt x="410" y="362"/>
                      </a:lnTo>
                      <a:lnTo>
                        <a:pt x="432" y="360"/>
                      </a:lnTo>
                      <a:lnTo>
                        <a:pt x="432" y="360"/>
                      </a:lnTo>
                      <a:lnTo>
                        <a:pt x="452" y="358"/>
                      </a:lnTo>
                      <a:lnTo>
                        <a:pt x="452" y="358"/>
                      </a:lnTo>
                      <a:lnTo>
                        <a:pt x="484" y="356"/>
                      </a:lnTo>
                      <a:lnTo>
                        <a:pt x="514" y="356"/>
                      </a:lnTo>
                      <a:lnTo>
                        <a:pt x="544" y="358"/>
                      </a:lnTo>
                      <a:lnTo>
                        <a:pt x="572" y="362"/>
                      </a:lnTo>
                      <a:lnTo>
                        <a:pt x="576" y="362"/>
                      </a:lnTo>
                      <a:lnTo>
                        <a:pt x="576" y="378"/>
                      </a:lnTo>
                      <a:lnTo>
                        <a:pt x="572" y="378"/>
                      </a:lnTo>
                      <a:lnTo>
                        <a:pt x="572" y="378"/>
                      </a:lnTo>
                      <a:lnTo>
                        <a:pt x="530" y="384"/>
                      </a:lnTo>
                      <a:lnTo>
                        <a:pt x="488" y="384"/>
                      </a:lnTo>
                      <a:lnTo>
                        <a:pt x="488" y="384"/>
                      </a:lnTo>
                      <a:lnTo>
                        <a:pt x="488" y="384"/>
                      </a:lnTo>
                      <a:lnTo>
                        <a:pt x="488" y="384"/>
                      </a:lnTo>
                      <a:lnTo>
                        <a:pt x="452" y="384"/>
                      </a:lnTo>
                      <a:lnTo>
                        <a:pt x="452" y="384"/>
                      </a:lnTo>
                      <a:lnTo>
                        <a:pt x="430" y="382"/>
                      </a:lnTo>
                      <a:lnTo>
                        <a:pt x="430" y="382"/>
                      </a:lnTo>
                      <a:lnTo>
                        <a:pt x="392" y="382"/>
                      </a:lnTo>
                      <a:lnTo>
                        <a:pt x="392" y="382"/>
                      </a:lnTo>
                      <a:lnTo>
                        <a:pt x="374" y="382"/>
                      </a:lnTo>
                      <a:lnTo>
                        <a:pt x="374" y="382"/>
                      </a:lnTo>
                      <a:lnTo>
                        <a:pt x="406" y="402"/>
                      </a:lnTo>
                      <a:lnTo>
                        <a:pt x="438" y="422"/>
                      </a:lnTo>
                      <a:lnTo>
                        <a:pt x="470" y="440"/>
                      </a:lnTo>
                      <a:lnTo>
                        <a:pt x="502" y="456"/>
                      </a:lnTo>
                      <a:lnTo>
                        <a:pt x="502" y="456"/>
                      </a:lnTo>
                      <a:lnTo>
                        <a:pt x="512" y="460"/>
                      </a:lnTo>
                      <a:lnTo>
                        <a:pt x="644" y="428"/>
                      </a:lnTo>
                      <a:lnTo>
                        <a:pt x="646" y="438"/>
                      </a:lnTo>
                      <a:lnTo>
                        <a:pt x="534" y="470"/>
                      </a:lnTo>
                      <a:lnTo>
                        <a:pt x="534" y="470"/>
                      </a:lnTo>
                      <a:lnTo>
                        <a:pt x="586" y="498"/>
                      </a:lnTo>
                      <a:lnTo>
                        <a:pt x="654" y="482"/>
                      </a:lnTo>
                      <a:lnTo>
                        <a:pt x="658" y="490"/>
                      </a:lnTo>
                      <a:lnTo>
                        <a:pt x="600" y="508"/>
                      </a:lnTo>
                      <a:lnTo>
                        <a:pt x="600" y="508"/>
                      </a:lnTo>
                      <a:lnTo>
                        <a:pt x="630" y="528"/>
                      </a:lnTo>
                      <a:lnTo>
                        <a:pt x="658" y="550"/>
                      </a:lnTo>
                      <a:lnTo>
                        <a:pt x="660" y="554"/>
                      </a:lnTo>
                      <a:close/>
                    </a:path>
                  </a:pathLst>
                </a:custGeom>
                <a:solidFill>
                  <a:srgbClr val="FEFFFF">
                    <a:alpha val="2000"/>
                  </a:srgbClr>
                </a:solidFill>
                <a:ln>
                  <a:solidFill>
                    <a:srgbClr val="FEFFFF">
                      <a:alpha val="5000"/>
                    </a:srgbClr>
                  </a:solidFill>
                </a:ln>
                <a:effectLst>
                  <a:glow rad="101600">
                    <a:srgbClr val="FEFEFE">
                      <a:alpha val="7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38" name="Freeform 37"/>
                <p:cNvSpPr>
                  <a:spLocks noChangeAspect="1" noEditPoints="1"/>
                </p:cNvSpPr>
                <p:nvPr/>
              </p:nvSpPr>
              <p:spPr bwMode="auto">
                <a:xfrm rot="1068398">
                  <a:off x="7584101" y="5390385"/>
                  <a:ext cx="1184990" cy="1349332"/>
                </a:xfrm>
                <a:custGeom>
                  <a:avLst/>
                  <a:gdLst>
                    <a:gd name="T0" fmla="*/ 810 w 822"/>
                    <a:gd name="T1" fmla="*/ 600 h 936"/>
                    <a:gd name="T2" fmla="*/ 784 w 822"/>
                    <a:gd name="T3" fmla="*/ 560 h 936"/>
                    <a:gd name="T4" fmla="*/ 684 w 822"/>
                    <a:gd name="T5" fmla="*/ 478 h 936"/>
                    <a:gd name="T6" fmla="*/ 684 w 822"/>
                    <a:gd name="T7" fmla="*/ 452 h 936"/>
                    <a:gd name="T8" fmla="*/ 782 w 822"/>
                    <a:gd name="T9" fmla="*/ 366 h 936"/>
                    <a:gd name="T10" fmla="*/ 808 w 822"/>
                    <a:gd name="T11" fmla="*/ 326 h 936"/>
                    <a:gd name="T12" fmla="*/ 810 w 822"/>
                    <a:gd name="T13" fmla="*/ 220 h 936"/>
                    <a:gd name="T14" fmla="*/ 700 w 822"/>
                    <a:gd name="T15" fmla="*/ 280 h 936"/>
                    <a:gd name="T16" fmla="*/ 644 w 822"/>
                    <a:gd name="T17" fmla="*/ 312 h 936"/>
                    <a:gd name="T18" fmla="*/ 554 w 822"/>
                    <a:gd name="T19" fmla="*/ 232 h 936"/>
                    <a:gd name="T20" fmla="*/ 526 w 822"/>
                    <a:gd name="T21" fmla="*/ 260 h 936"/>
                    <a:gd name="T22" fmla="*/ 498 w 822"/>
                    <a:gd name="T23" fmla="*/ 80 h 936"/>
                    <a:gd name="T24" fmla="*/ 476 w 822"/>
                    <a:gd name="T25" fmla="*/ 38 h 936"/>
                    <a:gd name="T26" fmla="*/ 396 w 822"/>
                    <a:gd name="T27" fmla="*/ 94 h 936"/>
                    <a:gd name="T28" fmla="*/ 396 w 822"/>
                    <a:gd name="T29" fmla="*/ 154 h 936"/>
                    <a:gd name="T30" fmla="*/ 392 w 822"/>
                    <a:gd name="T31" fmla="*/ 352 h 936"/>
                    <a:gd name="T32" fmla="*/ 288 w 822"/>
                    <a:gd name="T33" fmla="*/ 252 h 936"/>
                    <a:gd name="T34" fmla="*/ 322 w 822"/>
                    <a:gd name="T35" fmla="*/ 392 h 936"/>
                    <a:gd name="T36" fmla="*/ 146 w 822"/>
                    <a:gd name="T37" fmla="*/ 294 h 936"/>
                    <a:gd name="T38" fmla="*/ 92 w 822"/>
                    <a:gd name="T39" fmla="*/ 264 h 936"/>
                    <a:gd name="T40" fmla="*/ 6 w 822"/>
                    <a:gd name="T41" fmla="*/ 312 h 936"/>
                    <a:gd name="T42" fmla="*/ 32 w 822"/>
                    <a:gd name="T43" fmla="*/ 352 h 936"/>
                    <a:gd name="T44" fmla="*/ 176 w 822"/>
                    <a:gd name="T45" fmla="*/ 462 h 936"/>
                    <a:gd name="T46" fmla="*/ 136 w 822"/>
                    <a:gd name="T47" fmla="*/ 472 h 936"/>
                    <a:gd name="T48" fmla="*/ 158 w 822"/>
                    <a:gd name="T49" fmla="*/ 592 h 936"/>
                    <a:gd name="T50" fmla="*/ 104 w 822"/>
                    <a:gd name="T51" fmla="*/ 626 h 936"/>
                    <a:gd name="T52" fmla="*/ 0 w 822"/>
                    <a:gd name="T53" fmla="*/ 688 h 936"/>
                    <a:gd name="T54" fmla="*/ 94 w 822"/>
                    <a:gd name="T55" fmla="*/ 744 h 936"/>
                    <a:gd name="T56" fmla="*/ 142 w 822"/>
                    <a:gd name="T57" fmla="*/ 742 h 936"/>
                    <a:gd name="T58" fmla="*/ 262 w 822"/>
                    <a:gd name="T59" fmla="*/ 696 h 936"/>
                    <a:gd name="T60" fmla="*/ 284 w 822"/>
                    <a:gd name="T61" fmla="*/ 708 h 936"/>
                    <a:gd name="T62" fmla="*/ 310 w 822"/>
                    <a:gd name="T63" fmla="*/ 836 h 936"/>
                    <a:gd name="T64" fmla="*/ 332 w 822"/>
                    <a:gd name="T65" fmla="*/ 878 h 936"/>
                    <a:gd name="T66" fmla="*/ 422 w 822"/>
                    <a:gd name="T67" fmla="*/ 936 h 936"/>
                    <a:gd name="T68" fmla="*/ 426 w 822"/>
                    <a:gd name="T69" fmla="*/ 808 h 936"/>
                    <a:gd name="T70" fmla="*/ 426 w 822"/>
                    <a:gd name="T71" fmla="*/ 742 h 936"/>
                    <a:gd name="T72" fmla="*/ 540 w 822"/>
                    <a:gd name="T73" fmla="*/ 706 h 936"/>
                    <a:gd name="T74" fmla="*/ 530 w 822"/>
                    <a:gd name="T75" fmla="*/ 666 h 936"/>
                    <a:gd name="T76" fmla="*/ 700 w 822"/>
                    <a:gd name="T77" fmla="*/ 734 h 936"/>
                    <a:gd name="T78" fmla="*/ 746 w 822"/>
                    <a:gd name="T79" fmla="*/ 736 h 936"/>
                    <a:gd name="T80" fmla="*/ 306 w 822"/>
                    <a:gd name="T81" fmla="*/ 494 h 936"/>
                    <a:gd name="T82" fmla="*/ 302 w 822"/>
                    <a:gd name="T83" fmla="*/ 450 h 936"/>
                    <a:gd name="T84" fmla="*/ 306 w 822"/>
                    <a:gd name="T85" fmla="*/ 494 h 936"/>
                    <a:gd name="T86" fmla="*/ 488 w 822"/>
                    <a:gd name="T87" fmla="*/ 388 h 936"/>
                    <a:gd name="T88" fmla="*/ 438 w 822"/>
                    <a:gd name="T89" fmla="*/ 360 h 936"/>
                    <a:gd name="T90" fmla="*/ 382 w 822"/>
                    <a:gd name="T91" fmla="*/ 360 h 936"/>
                    <a:gd name="T92" fmla="*/ 334 w 822"/>
                    <a:gd name="T93" fmla="*/ 388 h 936"/>
                    <a:gd name="T94" fmla="*/ 334 w 822"/>
                    <a:gd name="T95" fmla="*/ 542 h 936"/>
                    <a:gd name="T96" fmla="*/ 382 w 822"/>
                    <a:gd name="T97" fmla="*/ 570 h 936"/>
                    <a:gd name="T98" fmla="*/ 396 w 822"/>
                    <a:gd name="T99" fmla="*/ 540 h 936"/>
                    <a:gd name="T100" fmla="*/ 346 w 822"/>
                    <a:gd name="T101" fmla="*/ 508 h 936"/>
                    <a:gd name="T102" fmla="*/ 334 w 822"/>
                    <a:gd name="T103" fmla="*/ 464 h 936"/>
                    <a:gd name="T104" fmla="*/ 356 w 822"/>
                    <a:gd name="T105" fmla="*/ 410 h 936"/>
                    <a:gd name="T106" fmla="*/ 410 w 822"/>
                    <a:gd name="T107" fmla="*/ 388 h 936"/>
                    <a:gd name="T108" fmla="*/ 454 w 822"/>
                    <a:gd name="T109" fmla="*/ 400 h 936"/>
                    <a:gd name="T110" fmla="*/ 486 w 822"/>
                    <a:gd name="T111" fmla="*/ 450 h 936"/>
                    <a:gd name="T112" fmla="*/ 482 w 822"/>
                    <a:gd name="T113" fmla="*/ 494 h 936"/>
                    <a:gd name="T114" fmla="*/ 440 w 822"/>
                    <a:gd name="T115" fmla="*/ 536 h 936"/>
                    <a:gd name="T116" fmla="*/ 522 w 822"/>
                    <a:gd name="T117" fmla="*/ 656 h 936"/>
                    <a:gd name="T118" fmla="*/ 466 w 822"/>
                    <a:gd name="T119" fmla="*/ 560 h 936"/>
                    <a:gd name="T120" fmla="*/ 516 w 822"/>
                    <a:gd name="T121" fmla="*/ 436 h 936"/>
                    <a:gd name="T122" fmla="*/ 520 w 822"/>
                    <a:gd name="T123" fmla="*/ 480 h 936"/>
                    <a:gd name="T124" fmla="*/ 516 w 822"/>
                    <a:gd name="T125" fmla="*/ 4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936">
                      <a:moveTo>
                        <a:pt x="822" y="688"/>
                      </a:moveTo>
                      <a:lnTo>
                        <a:pt x="740" y="638"/>
                      </a:lnTo>
                      <a:lnTo>
                        <a:pt x="814" y="618"/>
                      </a:lnTo>
                      <a:lnTo>
                        <a:pt x="810" y="600"/>
                      </a:lnTo>
                      <a:lnTo>
                        <a:pt x="714" y="624"/>
                      </a:lnTo>
                      <a:lnTo>
                        <a:pt x="688" y="606"/>
                      </a:lnTo>
                      <a:lnTo>
                        <a:pt x="790" y="578"/>
                      </a:lnTo>
                      <a:lnTo>
                        <a:pt x="784" y="560"/>
                      </a:lnTo>
                      <a:lnTo>
                        <a:pt x="660" y="590"/>
                      </a:lnTo>
                      <a:lnTo>
                        <a:pt x="518" y="504"/>
                      </a:lnTo>
                      <a:lnTo>
                        <a:pt x="646" y="468"/>
                      </a:lnTo>
                      <a:lnTo>
                        <a:pt x="684" y="478"/>
                      </a:lnTo>
                      <a:lnTo>
                        <a:pt x="686" y="472"/>
                      </a:lnTo>
                      <a:lnTo>
                        <a:pt x="656" y="464"/>
                      </a:lnTo>
                      <a:lnTo>
                        <a:pt x="686" y="456"/>
                      </a:lnTo>
                      <a:lnTo>
                        <a:pt x="684" y="452"/>
                      </a:lnTo>
                      <a:lnTo>
                        <a:pt x="646" y="462"/>
                      </a:lnTo>
                      <a:lnTo>
                        <a:pt x="518" y="426"/>
                      </a:lnTo>
                      <a:lnTo>
                        <a:pt x="662" y="338"/>
                      </a:lnTo>
                      <a:lnTo>
                        <a:pt x="782" y="366"/>
                      </a:lnTo>
                      <a:lnTo>
                        <a:pt x="788" y="348"/>
                      </a:lnTo>
                      <a:lnTo>
                        <a:pt x="690" y="320"/>
                      </a:lnTo>
                      <a:lnTo>
                        <a:pt x="718" y="304"/>
                      </a:lnTo>
                      <a:lnTo>
                        <a:pt x="808" y="326"/>
                      </a:lnTo>
                      <a:lnTo>
                        <a:pt x="812" y="310"/>
                      </a:lnTo>
                      <a:lnTo>
                        <a:pt x="742" y="290"/>
                      </a:lnTo>
                      <a:lnTo>
                        <a:pt x="822" y="242"/>
                      </a:lnTo>
                      <a:lnTo>
                        <a:pt x="810" y="220"/>
                      </a:lnTo>
                      <a:lnTo>
                        <a:pt x="726" y="266"/>
                      </a:lnTo>
                      <a:lnTo>
                        <a:pt x="744" y="192"/>
                      </a:lnTo>
                      <a:lnTo>
                        <a:pt x="728" y="186"/>
                      </a:lnTo>
                      <a:lnTo>
                        <a:pt x="700" y="280"/>
                      </a:lnTo>
                      <a:lnTo>
                        <a:pt x="672" y="296"/>
                      </a:lnTo>
                      <a:lnTo>
                        <a:pt x="698" y="194"/>
                      </a:lnTo>
                      <a:lnTo>
                        <a:pt x="680" y="188"/>
                      </a:lnTo>
                      <a:lnTo>
                        <a:pt x="644" y="312"/>
                      </a:lnTo>
                      <a:lnTo>
                        <a:pt x="498" y="392"/>
                      </a:lnTo>
                      <a:lnTo>
                        <a:pt x="530" y="262"/>
                      </a:lnTo>
                      <a:lnTo>
                        <a:pt x="558" y="234"/>
                      </a:lnTo>
                      <a:lnTo>
                        <a:pt x="554" y="232"/>
                      </a:lnTo>
                      <a:lnTo>
                        <a:pt x="534" y="252"/>
                      </a:lnTo>
                      <a:lnTo>
                        <a:pt x="540" y="222"/>
                      </a:lnTo>
                      <a:lnTo>
                        <a:pt x="536" y="222"/>
                      </a:lnTo>
                      <a:lnTo>
                        <a:pt x="526" y="260"/>
                      </a:lnTo>
                      <a:lnTo>
                        <a:pt x="430" y="352"/>
                      </a:lnTo>
                      <a:lnTo>
                        <a:pt x="426" y="182"/>
                      </a:lnTo>
                      <a:lnTo>
                        <a:pt x="512" y="94"/>
                      </a:lnTo>
                      <a:lnTo>
                        <a:pt x="498" y="80"/>
                      </a:lnTo>
                      <a:lnTo>
                        <a:pt x="426" y="150"/>
                      </a:lnTo>
                      <a:lnTo>
                        <a:pt x="426" y="118"/>
                      </a:lnTo>
                      <a:lnTo>
                        <a:pt x="490" y="52"/>
                      </a:lnTo>
                      <a:lnTo>
                        <a:pt x="476" y="38"/>
                      </a:lnTo>
                      <a:lnTo>
                        <a:pt x="424" y="90"/>
                      </a:lnTo>
                      <a:lnTo>
                        <a:pt x="422" y="0"/>
                      </a:lnTo>
                      <a:lnTo>
                        <a:pt x="398" y="0"/>
                      </a:lnTo>
                      <a:lnTo>
                        <a:pt x="396" y="94"/>
                      </a:lnTo>
                      <a:lnTo>
                        <a:pt x="340" y="40"/>
                      </a:lnTo>
                      <a:lnTo>
                        <a:pt x="328" y="52"/>
                      </a:lnTo>
                      <a:lnTo>
                        <a:pt x="396" y="122"/>
                      </a:lnTo>
                      <a:lnTo>
                        <a:pt x="396" y="154"/>
                      </a:lnTo>
                      <a:lnTo>
                        <a:pt x="318" y="80"/>
                      </a:lnTo>
                      <a:lnTo>
                        <a:pt x="306" y="94"/>
                      </a:lnTo>
                      <a:lnTo>
                        <a:pt x="394" y="186"/>
                      </a:lnTo>
                      <a:lnTo>
                        <a:pt x="392" y="352"/>
                      </a:lnTo>
                      <a:lnTo>
                        <a:pt x="296" y="260"/>
                      </a:lnTo>
                      <a:lnTo>
                        <a:pt x="284" y="222"/>
                      </a:lnTo>
                      <a:lnTo>
                        <a:pt x="280" y="222"/>
                      </a:lnTo>
                      <a:lnTo>
                        <a:pt x="288" y="252"/>
                      </a:lnTo>
                      <a:lnTo>
                        <a:pt x="266" y="232"/>
                      </a:lnTo>
                      <a:lnTo>
                        <a:pt x="262" y="234"/>
                      </a:lnTo>
                      <a:lnTo>
                        <a:pt x="290" y="262"/>
                      </a:lnTo>
                      <a:lnTo>
                        <a:pt x="322" y="392"/>
                      </a:lnTo>
                      <a:lnTo>
                        <a:pt x="174" y="310"/>
                      </a:lnTo>
                      <a:lnTo>
                        <a:pt x="140" y="192"/>
                      </a:lnTo>
                      <a:lnTo>
                        <a:pt x="122" y="196"/>
                      </a:lnTo>
                      <a:lnTo>
                        <a:pt x="146" y="294"/>
                      </a:lnTo>
                      <a:lnTo>
                        <a:pt x="118" y="280"/>
                      </a:lnTo>
                      <a:lnTo>
                        <a:pt x="92" y="190"/>
                      </a:lnTo>
                      <a:lnTo>
                        <a:pt x="74" y="194"/>
                      </a:lnTo>
                      <a:lnTo>
                        <a:pt x="92" y="264"/>
                      </a:lnTo>
                      <a:lnTo>
                        <a:pt x="12" y="220"/>
                      </a:lnTo>
                      <a:lnTo>
                        <a:pt x="0" y="242"/>
                      </a:lnTo>
                      <a:lnTo>
                        <a:pt x="82" y="290"/>
                      </a:lnTo>
                      <a:lnTo>
                        <a:pt x="6" y="312"/>
                      </a:lnTo>
                      <a:lnTo>
                        <a:pt x="12" y="330"/>
                      </a:lnTo>
                      <a:lnTo>
                        <a:pt x="106" y="306"/>
                      </a:lnTo>
                      <a:lnTo>
                        <a:pt x="134" y="322"/>
                      </a:lnTo>
                      <a:lnTo>
                        <a:pt x="32" y="352"/>
                      </a:lnTo>
                      <a:lnTo>
                        <a:pt x="36" y="370"/>
                      </a:lnTo>
                      <a:lnTo>
                        <a:pt x="162" y="340"/>
                      </a:lnTo>
                      <a:lnTo>
                        <a:pt x="304" y="424"/>
                      </a:lnTo>
                      <a:lnTo>
                        <a:pt x="176" y="462"/>
                      </a:lnTo>
                      <a:lnTo>
                        <a:pt x="138" y="452"/>
                      </a:lnTo>
                      <a:lnTo>
                        <a:pt x="136" y="456"/>
                      </a:lnTo>
                      <a:lnTo>
                        <a:pt x="164" y="464"/>
                      </a:lnTo>
                      <a:lnTo>
                        <a:pt x="136" y="472"/>
                      </a:lnTo>
                      <a:lnTo>
                        <a:pt x="138" y="478"/>
                      </a:lnTo>
                      <a:lnTo>
                        <a:pt x="176" y="468"/>
                      </a:lnTo>
                      <a:lnTo>
                        <a:pt x="302" y="504"/>
                      </a:lnTo>
                      <a:lnTo>
                        <a:pt x="158" y="592"/>
                      </a:lnTo>
                      <a:lnTo>
                        <a:pt x="38" y="562"/>
                      </a:lnTo>
                      <a:lnTo>
                        <a:pt x="34" y="580"/>
                      </a:lnTo>
                      <a:lnTo>
                        <a:pt x="130" y="608"/>
                      </a:lnTo>
                      <a:lnTo>
                        <a:pt x="104" y="626"/>
                      </a:lnTo>
                      <a:lnTo>
                        <a:pt x="14" y="604"/>
                      </a:lnTo>
                      <a:lnTo>
                        <a:pt x="8" y="620"/>
                      </a:lnTo>
                      <a:lnTo>
                        <a:pt x="78" y="640"/>
                      </a:lnTo>
                      <a:lnTo>
                        <a:pt x="0" y="688"/>
                      </a:lnTo>
                      <a:lnTo>
                        <a:pt x="12" y="710"/>
                      </a:lnTo>
                      <a:lnTo>
                        <a:pt x="96" y="664"/>
                      </a:lnTo>
                      <a:lnTo>
                        <a:pt x="76" y="738"/>
                      </a:lnTo>
                      <a:lnTo>
                        <a:pt x="94" y="744"/>
                      </a:lnTo>
                      <a:lnTo>
                        <a:pt x="122" y="648"/>
                      </a:lnTo>
                      <a:lnTo>
                        <a:pt x="150" y="634"/>
                      </a:lnTo>
                      <a:lnTo>
                        <a:pt x="124" y="736"/>
                      </a:lnTo>
                      <a:lnTo>
                        <a:pt x="142" y="742"/>
                      </a:lnTo>
                      <a:lnTo>
                        <a:pt x="178" y="618"/>
                      </a:lnTo>
                      <a:lnTo>
                        <a:pt x="322" y="538"/>
                      </a:lnTo>
                      <a:lnTo>
                        <a:pt x="290" y="666"/>
                      </a:lnTo>
                      <a:lnTo>
                        <a:pt x="262" y="696"/>
                      </a:lnTo>
                      <a:lnTo>
                        <a:pt x="266" y="698"/>
                      </a:lnTo>
                      <a:lnTo>
                        <a:pt x="288" y="678"/>
                      </a:lnTo>
                      <a:lnTo>
                        <a:pt x="280" y="706"/>
                      </a:lnTo>
                      <a:lnTo>
                        <a:pt x="284" y="708"/>
                      </a:lnTo>
                      <a:lnTo>
                        <a:pt x="296" y="670"/>
                      </a:lnTo>
                      <a:lnTo>
                        <a:pt x="390" y="578"/>
                      </a:lnTo>
                      <a:lnTo>
                        <a:pt x="394" y="746"/>
                      </a:lnTo>
                      <a:lnTo>
                        <a:pt x="310" y="836"/>
                      </a:lnTo>
                      <a:lnTo>
                        <a:pt x="322" y="850"/>
                      </a:lnTo>
                      <a:lnTo>
                        <a:pt x="396" y="780"/>
                      </a:lnTo>
                      <a:lnTo>
                        <a:pt x="396" y="812"/>
                      </a:lnTo>
                      <a:lnTo>
                        <a:pt x="332" y="878"/>
                      </a:lnTo>
                      <a:lnTo>
                        <a:pt x="344" y="890"/>
                      </a:lnTo>
                      <a:lnTo>
                        <a:pt x="396" y="842"/>
                      </a:lnTo>
                      <a:lnTo>
                        <a:pt x="398" y="936"/>
                      </a:lnTo>
                      <a:lnTo>
                        <a:pt x="422" y="936"/>
                      </a:lnTo>
                      <a:lnTo>
                        <a:pt x="424" y="838"/>
                      </a:lnTo>
                      <a:lnTo>
                        <a:pt x="480" y="892"/>
                      </a:lnTo>
                      <a:lnTo>
                        <a:pt x="494" y="878"/>
                      </a:lnTo>
                      <a:lnTo>
                        <a:pt x="426" y="808"/>
                      </a:lnTo>
                      <a:lnTo>
                        <a:pt x="426" y="776"/>
                      </a:lnTo>
                      <a:lnTo>
                        <a:pt x="502" y="850"/>
                      </a:lnTo>
                      <a:lnTo>
                        <a:pt x="516" y="836"/>
                      </a:lnTo>
                      <a:lnTo>
                        <a:pt x="426" y="742"/>
                      </a:lnTo>
                      <a:lnTo>
                        <a:pt x="430" y="578"/>
                      </a:lnTo>
                      <a:lnTo>
                        <a:pt x="526" y="670"/>
                      </a:lnTo>
                      <a:lnTo>
                        <a:pt x="536" y="708"/>
                      </a:lnTo>
                      <a:lnTo>
                        <a:pt x="540" y="706"/>
                      </a:lnTo>
                      <a:lnTo>
                        <a:pt x="534" y="678"/>
                      </a:lnTo>
                      <a:lnTo>
                        <a:pt x="554" y="698"/>
                      </a:lnTo>
                      <a:lnTo>
                        <a:pt x="558" y="696"/>
                      </a:lnTo>
                      <a:lnTo>
                        <a:pt x="530" y="666"/>
                      </a:lnTo>
                      <a:lnTo>
                        <a:pt x="498" y="538"/>
                      </a:lnTo>
                      <a:lnTo>
                        <a:pt x="646" y="620"/>
                      </a:lnTo>
                      <a:lnTo>
                        <a:pt x="682" y="738"/>
                      </a:lnTo>
                      <a:lnTo>
                        <a:pt x="700" y="734"/>
                      </a:lnTo>
                      <a:lnTo>
                        <a:pt x="674" y="636"/>
                      </a:lnTo>
                      <a:lnTo>
                        <a:pt x="704" y="650"/>
                      </a:lnTo>
                      <a:lnTo>
                        <a:pt x="730" y="740"/>
                      </a:lnTo>
                      <a:lnTo>
                        <a:pt x="746" y="736"/>
                      </a:lnTo>
                      <a:lnTo>
                        <a:pt x="728" y="664"/>
                      </a:lnTo>
                      <a:lnTo>
                        <a:pt x="810" y="710"/>
                      </a:lnTo>
                      <a:lnTo>
                        <a:pt x="822" y="688"/>
                      </a:lnTo>
                      <a:close/>
                      <a:moveTo>
                        <a:pt x="306" y="494"/>
                      </a:moveTo>
                      <a:lnTo>
                        <a:pt x="188" y="464"/>
                      </a:lnTo>
                      <a:lnTo>
                        <a:pt x="306" y="436"/>
                      </a:lnTo>
                      <a:lnTo>
                        <a:pt x="306" y="436"/>
                      </a:lnTo>
                      <a:lnTo>
                        <a:pt x="302" y="450"/>
                      </a:lnTo>
                      <a:lnTo>
                        <a:pt x="302" y="464"/>
                      </a:lnTo>
                      <a:lnTo>
                        <a:pt x="302" y="464"/>
                      </a:lnTo>
                      <a:lnTo>
                        <a:pt x="302" y="480"/>
                      </a:lnTo>
                      <a:lnTo>
                        <a:pt x="306" y="494"/>
                      </a:lnTo>
                      <a:lnTo>
                        <a:pt x="306" y="494"/>
                      </a:lnTo>
                      <a:close/>
                      <a:moveTo>
                        <a:pt x="522" y="272"/>
                      </a:moveTo>
                      <a:lnTo>
                        <a:pt x="488" y="388"/>
                      </a:lnTo>
                      <a:lnTo>
                        <a:pt x="488" y="388"/>
                      </a:lnTo>
                      <a:lnTo>
                        <a:pt x="478" y="378"/>
                      </a:lnTo>
                      <a:lnTo>
                        <a:pt x="466" y="370"/>
                      </a:lnTo>
                      <a:lnTo>
                        <a:pt x="452" y="364"/>
                      </a:lnTo>
                      <a:lnTo>
                        <a:pt x="438" y="360"/>
                      </a:lnTo>
                      <a:lnTo>
                        <a:pt x="522" y="272"/>
                      </a:lnTo>
                      <a:close/>
                      <a:moveTo>
                        <a:pt x="300" y="272"/>
                      </a:moveTo>
                      <a:lnTo>
                        <a:pt x="382" y="360"/>
                      </a:lnTo>
                      <a:lnTo>
                        <a:pt x="382" y="360"/>
                      </a:lnTo>
                      <a:lnTo>
                        <a:pt x="368" y="364"/>
                      </a:lnTo>
                      <a:lnTo>
                        <a:pt x="356" y="370"/>
                      </a:lnTo>
                      <a:lnTo>
                        <a:pt x="344" y="378"/>
                      </a:lnTo>
                      <a:lnTo>
                        <a:pt x="334" y="388"/>
                      </a:lnTo>
                      <a:lnTo>
                        <a:pt x="300" y="272"/>
                      </a:lnTo>
                      <a:close/>
                      <a:moveTo>
                        <a:pt x="300" y="656"/>
                      </a:moveTo>
                      <a:lnTo>
                        <a:pt x="334" y="542"/>
                      </a:lnTo>
                      <a:lnTo>
                        <a:pt x="334" y="542"/>
                      </a:lnTo>
                      <a:lnTo>
                        <a:pt x="344" y="552"/>
                      </a:lnTo>
                      <a:lnTo>
                        <a:pt x="356" y="560"/>
                      </a:lnTo>
                      <a:lnTo>
                        <a:pt x="368" y="566"/>
                      </a:lnTo>
                      <a:lnTo>
                        <a:pt x="382" y="570"/>
                      </a:lnTo>
                      <a:lnTo>
                        <a:pt x="300" y="656"/>
                      </a:lnTo>
                      <a:close/>
                      <a:moveTo>
                        <a:pt x="410" y="542"/>
                      </a:moveTo>
                      <a:lnTo>
                        <a:pt x="410" y="542"/>
                      </a:lnTo>
                      <a:lnTo>
                        <a:pt x="396" y="540"/>
                      </a:lnTo>
                      <a:lnTo>
                        <a:pt x="380" y="536"/>
                      </a:lnTo>
                      <a:lnTo>
                        <a:pt x="368" y="528"/>
                      </a:lnTo>
                      <a:lnTo>
                        <a:pt x="356" y="520"/>
                      </a:lnTo>
                      <a:lnTo>
                        <a:pt x="346" y="508"/>
                      </a:lnTo>
                      <a:lnTo>
                        <a:pt x="340" y="494"/>
                      </a:lnTo>
                      <a:lnTo>
                        <a:pt x="336" y="480"/>
                      </a:lnTo>
                      <a:lnTo>
                        <a:pt x="334" y="464"/>
                      </a:lnTo>
                      <a:lnTo>
                        <a:pt x="334" y="464"/>
                      </a:lnTo>
                      <a:lnTo>
                        <a:pt x="336" y="450"/>
                      </a:lnTo>
                      <a:lnTo>
                        <a:pt x="340" y="434"/>
                      </a:lnTo>
                      <a:lnTo>
                        <a:pt x="346" y="422"/>
                      </a:lnTo>
                      <a:lnTo>
                        <a:pt x="356" y="410"/>
                      </a:lnTo>
                      <a:lnTo>
                        <a:pt x="368" y="400"/>
                      </a:lnTo>
                      <a:lnTo>
                        <a:pt x="380" y="394"/>
                      </a:lnTo>
                      <a:lnTo>
                        <a:pt x="396" y="390"/>
                      </a:lnTo>
                      <a:lnTo>
                        <a:pt x="410" y="388"/>
                      </a:lnTo>
                      <a:lnTo>
                        <a:pt x="410" y="388"/>
                      </a:lnTo>
                      <a:lnTo>
                        <a:pt x="426" y="390"/>
                      </a:lnTo>
                      <a:lnTo>
                        <a:pt x="440" y="394"/>
                      </a:lnTo>
                      <a:lnTo>
                        <a:pt x="454" y="400"/>
                      </a:lnTo>
                      <a:lnTo>
                        <a:pt x="466" y="410"/>
                      </a:lnTo>
                      <a:lnTo>
                        <a:pt x="474" y="422"/>
                      </a:lnTo>
                      <a:lnTo>
                        <a:pt x="482" y="434"/>
                      </a:lnTo>
                      <a:lnTo>
                        <a:pt x="486" y="450"/>
                      </a:lnTo>
                      <a:lnTo>
                        <a:pt x="488" y="464"/>
                      </a:lnTo>
                      <a:lnTo>
                        <a:pt x="488" y="464"/>
                      </a:lnTo>
                      <a:lnTo>
                        <a:pt x="486" y="480"/>
                      </a:lnTo>
                      <a:lnTo>
                        <a:pt x="482" y="494"/>
                      </a:lnTo>
                      <a:lnTo>
                        <a:pt x="474" y="508"/>
                      </a:lnTo>
                      <a:lnTo>
                        <a:pt x="466" y="520"/>
                      </a:lnTo>
                      <a:lnTo>
                        <a:pt x="454" y="528"/>
                      </a:lnTo>
                      <a:lnTo>
                        <a:pt x="440" y="536"/>
                      </a:lnTo>
                      <a:lnTo>
                        <a:pt x="426" y="540"/>
                      </a:lnTo>
                      <a:lnTo>
                        <a:pt x="410" y="542"/>
                      </a:lnTo>
                      <a:lnTo>
                        <a:pt x="410" y="542"/>
                      </a:lnTo>
                      <a:close/>
                      <a:moveTo>
                        <a:pt x="522" y="656"/>
                      </a:moveTo>
                      <a:lnTo>
                        <a:pt x="438" y="570"/>
                      </a:lnTo>
                      <a:lnTo>
                        <a:pt x="438" y="570"/>
                      </a:lnTo>
                      <a:lnTo>
                        <a:pt x="452" y="566"/>
                      </a:lnTo>
                      <a:lnTo>
                        <a:pt x="466" y="560"/>
                      </a:lnTo>
                      <a:lnTo>
                        <a:pt x="478" y="552"/>
                      </a:lnTo>
                      <a:lnTo>
                        <a:pt x="488" y="542"/>
                      </a:lnTo>
                      <a:lnTo>
                        <a:pt x="522" y="656"/>
                      </a:lnTo>
                      <a:close/>
                      <a:moveTo>
                        <a:pt x="516" y="436"/>
                      </a:moveTo>
                      <a:lnTo>
                        <a:pt x="632" y="464"/>
                      </a:lnTo>
                      <a:lnTo>
                        <a:pt x="516" y="494"/>
                      </a:lnTo>
                      <a:lnTo>
                        <a:pt x="516" y="494"/>
                      </a:lnTo>
                      <a:lnTo>
                        <a:pt x="520" y="480"/>
                      </a:lnTo>
                      <a:lnTo>
                        <a:pt x="520" y="464"/>
                      </a:lnTo>
                      <a:lnTo>
                        <a:pt x="520" y="464"/>
                      </a:lnTo>
                      <a:lnTo>
                        <a:pt x="520" y="450"/>
                      </a:lnTo>
                      <a:lnTo>
                        <a:pt x="516" y="436"/>
                      </a:lnTo>
                      <a:lnTo>
                        <a:pt x="516" y="436"/>
                      </a:lnTo>
                      <a:close/>
                    </a:path>
                  </a:pathLst>
                </a:custGeom>
                <a:solidFill>
                  <a:srgbClr val="FEFFFF">
                    <a:alpha val="2000"/>
                  </a:srgbClr>
                </a:solidFill>
                <a:ln>
                  <a:noFill/>
                </a:ln>
                <a:effectLst>
                  <a:glow rad="101600">
                    <a:srgbClr val="FEFEFE">
                      <a:alpha val="8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ChangeAspect="1"/>
                </p:cNvSpPr>
                <p:nvPr/>
              </p:nvSpPr>
              <p:spPr bwMode="auto">
                <a:xfrm rot="18879730">
                  <a:off x="6967777" y="1936282"/>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5" name="Group 50"/>
              <p:cNvGrpSpPr/>
              <p:nvPr/>
            </p:nvGrpSpPr>
            <p:grpSpPr>
              <a:xfrm>
                <a:off x="7693251" y="122250"/>
                <a:ext cx="1404769" cy="5155321"/>
                <a:chOff x="7693251" y="122250"/>
                <a:chExt cx="1404769" cy="5155321"/>
              </a:xfrm>
            </p:grpSpPr>
            <p:sp>
              <p:nvSpPr>
                <p:cNvPr id="231" name="Freeform 45"/>
                <p:cNvSpPr>
                  <a:spLocks noChangeAspect="1" noEditPoints="1"/>
                </p:cNvSpPr>
                <p:nvPr/>
              </p:nvSpPr>
              <p:spPr bwMode="auto">
                <a:xfrm rot="20600525">
                  <a:off x="7870177" y="4209243"/>
                  <a:ext cx="943524" cy="1068328"/>
                </a:xfrm>
                <a:custGeom>
                  <a:avLst/>
                  <a:gdLst>
                    <a:gd name="T0" fmla="*/ 554 w 756"/>
                    <a:gd name="T1" fmla="*/ 508 h 856"/>
                    <a:gd name="T2" fmla="*/ 482 w 756"/>
                    <a:gd name="T3" fmla="*/ 444 h 856"/>
                    <a:gd name="T4" fmla="*/ 482 w 756"/>
                    <a:gd name="T5" fmla="*/ 416 h 856"/>
                    <a:gd name="T6" fmla="*/ 714 w 756"/>
                    <a:gd name="T7" fmla="*/ 390 h 856"/>
                    <a:gd name="T8" fmla="*/ 754 w 756"/>
                    <a:gd name="T9" fmla="*/ 228 h 856"/>
                    <a:gd name="T10" fmla="*/ 754 w 756"/>
                    <a:gd name="T11" fmla="*/ 222 h 856"/>
                    <a:gd name="T12" fmla="*/ 556 w 756"/>
                    <a:gd name="T13" fmla="*/ 304 h 856"/>
                    <a:gd name="T14" fmla="*/ 534 w 756"/>
                    <a:gd name="T15" fmla="*/ 316 h 856"/>
                    <a:gd name="T16" fmla="*/ 444 w 756"/>
                    <a:gd name="T17" fmla="*/ 348 h 856"/>
                    <a:gd name="T18" fmla="*/ 406 w 756"/>
                    <a:gd name="T19" fmla="*/ 330 h 856"/>
                    <a:gd name="T20" fmla="*/ 504 w 756"/>
                    <a:gd name="T21" fmla="*/ 110 h 856"/>
                    <a:gd name="T22" fmla="*/ 388 w 756"/>
                    <a:gd name="T23" fmla="*/ 0 h 856"/>
                    <a:gd name="T24" fmla="*/ 358 w 756"/>
                    <a:gd name="T25" fmla="*/ 214 h 856"/>
                    <a:gd name="T26" fmla="*/ 358 w 756"/>
                    <a:gd name="T27" fmla="*/ 238 h 856"/>
                    <a:gd name="T28" fmla="*/ 340 w 756"/>
                    <a:gd name="T29" fmla="*/ 334 h 856"/>
                    <a:gd name="T30" fmla="*/ 308 w 756"/>
                    <a:gd name="T31" fmla="*/ 356 h 856"/>
                    <a:gd name="T32" fmla="*/ 166 w 756"/>
                    <a:gd name="T33" fmla="*/ 160 h 856"/>
                    <a:gd name="T34" fmla="*/ 12 w 756"/>
                    <a:gd name="T35" fmla="*/ 204 h 856"/>
                    <a:gd name="T36" fmla="*/ 2 w 756"/>
                    <a:gd name="T37" fmla="*/ 220 h 856"/>
                    <a:gd name="T38" fmla="*/ 38 w 756"/>
                    <a:gd name="T39" fmla="*/ 380 h 856"/>
                    <a:gd name="T40" fmla="*/ 282 w 756"/>
                    <a:gd name="T41" fmla="*/ 402 h 856"/>
                    <a:gd name="T42" fmla="*/ 278 w 756"/>
                    <a:gd name="T43" fmla="*/ 430 h 856"/>
                    <a:gd name="T44" fmla="*/ 280 w 756"/>
                    <a:gd name="T45" fmla="*/ 452 h 856"/>
                    <a:gd name="T46" fmla="*/ 38 w 756"/>
                    <a:gd name="T47" fmla="*/ 480 h 856"/>
                    <a:gd name="T48" fmla="*/ 2 w 756"/>
                    <a:gd name="T49" fmla="*/ 636 h 856"/>
                    <a:gd name="T50" fmla="*/ 12 w 756"/>
                    <a:gd name="T51" fmla="*/ 654 h 856"/>
                    <a:gd name="T52" fmla="*/ 176 w 756"/>
                    <a:gd name="T53" fmla="*/ 702 h 856"/>
                    <a:gd name="T54" fmla="*/ 306 w 756"/>
                    <a:gd name="T55" fmla="*/ 500 h 856"/>
                    <a:gd name="T56" fmla="*/ 338 w 756"/>
                    <a:gd name="T57" fmla="*/ 522 h 856"/>
                    <a:gd name="T58" fmla="*/ 244 w 756"/>
                    <a:gd name="T59" fmla="*/ 740 h 856"/>
                    <a:gd name="T60" fmla="*/ 364 w 756"/>
                    <a:gd name="T61" fmla="*/ 856 h 856"/>
                    <a:gd name="T62" fmla="*/ 390 w 756"/>
                    <a:gd name="T63" fmla="*/ 856 h 856"/>
                    <a:gd name="T64" fmla="*/ 512 w 756"/>
                    <a:gd name="T65" fmla="*/ 740 h 856"/>
                    <a:gd name="T66" fmla="*/ 402 w 756"/>
                    <a:gd name="T67" fmla="*/ 530 h 856"/>
                    <a:gd name="T68" fmla="*/ 440 w 756"/>
                    <a:gd name="T69" fmla="*/ 512 h 856"/>
                    <a:gd name="T70" fmla="*/ 580 w 756"/>
                    <a:gd name="T71" fmla="*/ 702 h 856"/>
                    <a:gd name="T72" fmla="*/ 744 w 756"/>
                    <a:gd name="T73" fmla="*/ 656 h 856"/>
                    <a:gd name="T74" fmla="*/ 748 w 756"/>
                    <a:gd name="T75" fmla="*/ 646 h 856"/>
                    <a:gd name="T76" fmla="*/ 716 w 756"/>
                    <a:gd name="T77" fmla="*/ 480 h 856"/>
                    <a:gd name="T78" fmla="*/ 366 w 756"/>
                    <a:gd name="T79" fmla="*/ 498 h 856"/>
                    <a:gd name="T80" fmla="*/ 330 w 756"/>
                    <a:gd name="T81" fmla="*/ 480 h 856"/>
                    <a:gd name="T82" fmla="*/ 312 w 756"/>
                    <a:gd name="T83" fmla="*/ 444 h 856"/>
                    <a:gd name="T84" fmla="*/ 312 w 756"/>
                    <a:gd name="T85" fmla="*/ 416 h 856"/>
                    <a:gd name="T86" fmla="*/ 330 w 756"/>
                    <a:gd name="T87" fmla="*/ 380 h 856"/>
                    <a:gd name="T88" fmla="*/ 366 w 756"/>
                    <a:gd name="T89" fmla="*/ 360 h 856"/>
                    <a:gd name="T90" fmla="*/ 394 w 756"/>
                    <a:gd name="T91" fmla="*/ 360 h 856"/>
                    <a:gd name="T92" fmla="*/ 430 w 756"/>
                    <a:gd name="T93" fmla="*/ 380 h 856"/>
                    <a:gd name="T94" fmla="*/ 448 w 756"/>
                    <a:gd name="T95" fmla="*/ 416 h 856"/>
                    <a:gd name="T96" fmla="*/ 448 w 756"/>
                    <a:gd name="T97" fmla="*/ 444 h 856"/>
                    <a:gd name="T98" fmla="*/ 430 w 756"/>
                    <a:gd name="T99" fmla="*/ 480 h 856"/>
                    <a:gd name="T100" fmla="*/ 394 w 756"/>
                    <a:gd name="T101" fmla="*/ 498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6" h="856">
                      <a:moveTo>
                        <a:pt x="716" y="480"/>
                      </a:moveTo>
                      <a:lnTo>
                        <a:pt x="714" y="468"/>
                      </a:lnTo>
                      <a:lnTo>
                        <a:pt x="554" y="508"/>
                      </a:lnTo>
                      <a:lnTo>
                        <a:pt x="478" y="460"/>
                      </a:lnTo>
                      <a:lnTo>
                        <a:pt x="478" y="460"/>
                      </a:lnTo>
                      <a:lnTo>
                        <a:pt x="482" y="444"/>
                      </a:lnTo>
                      <a:lnTo>
                        <a:pt x="482" y="430"/>
                      </a:lnTo>
                      <a:lnTo>
                        <a:pt x="482" y="430"/>
                      </a:lnTo>
                      <a:lnTo>
                        <a:pt x="482" y="416"/>
                      </a:lnTo>
                      <a:lnTo>
                        <a:pt x="480" y="404"/>
                      </a:lnTo>
                      <a:lnTo>
                        <a:pt x="558" y="352"/>
                      </a:lnTo>
                      <a:lnTo>
                        <a:pt x="714" y="390"/>
                      </a:lnTo>
                      <a:lnTo>
                        <a:pt x="716" y="380"/>
                      </a:lnTo>
                      <a:lnTo>
                        <a:pt x="580" y="340"/>
                      </a:lnTo>
                      <a:lnTo>
                        <a:pt x="754" y="228"/>
                      </a:lnTo>
                      <a:lnTo>
                        <a:pt x="756" y="226"/>
                      </a:lnTo>
                      <a:lnTo>
                        <a:pt x="754" y="222"/>
                      </a:lnTo>
                      <a:lnTo>
                        <a:pt x="754" y="222"/>
                      </a:lnTo>
                      <a:lnTo>
                        <a:pt x="750" y="214"/>
                      </a:lnTo>
                      <a:lnTo>
                        <a:pt x="744" y="204"/>
                      </a:lnTo>
                      <a:lnTo>
                        <a:pt x="556" y="304"/>
                      </a:lnTo>
                      <a:lnTo>
                        <a:pt x="590" y="160"/>
                      </a:lnTo>
                      <a:lnTo>
                        <a:pt x="580" y="158"/>
                      </a:lnTo>
                      <a:lnTo>
                        <a:pt x="534" y="316"/>
                      </a:lnTo>
                      <a:lnTo>
                        <a:pt x="454" y="358"/>
                      </a:lnTo>
                      <a:lnTo>
                        <a:pt x="454" y="358"/>
                      </a:lnTo>
                      <a:lnTo>
                        <a:pt x="444" y="348"/>
                      </a:lnTo>
                      <a:lnTo>
                        <a:pt x="432" y="342"/>
                      </a:lnTo>
                      <a:lnTo>
                        <a:pt x="420" y="336"/>
                      </a:lnTo>
                      <a:lnTo>
                        <a:pt x="406" y="330"/>
                      </a:lnTo>
                      <a:lnTo>
                        <a:pt x="402" y="234"/>
                      </a:lnTo>
                      <a:lnTo>
                        <a:pt x="512" y="120"/>
                      </a:lnTo>
                      <a:lnTo>
                        <a:pt x="504" y="110"/>
                      </a:lnTo>
                      <a:lnTo>
                        <a:pt x="400" y="210"/>
                      </a:lnTo>
                      <a:lnTo>
                        <a:pt x="392" y="0"/>
                      </a:lnTo>
                      <a:lnTo>
                        <a:pt x="388" y="0"/>
                      </a:lnTo>
                      <a:lnTo>
                        <a:pt x="372" y="0"/>
                      </a:lnTo>
                      <a:lnTo>
                        <a:pt x="366" y="0"/>
                      </a:lnTo>
                      <a:lnTo>
                        <a:pt x="358" y="214"/>
                      </a:lnTo>
                      <a:lnTo>
                        <a:pt x="252" y="110"/>
                      </a:lnTo>
                      <a:lnTo>
                        <a:pt x="244" y="120"/>
                      </a:lnTo>
                      <a:lnTo>
                        <a:pt x="358" y="238"/>
                      </a:lnTo>
                      <a:lnTo>
                        <a:pt x="354" y="330"/>
                      </a:lnTo>
                      <a:lnTo>
                        <a:pt x="354" y="330"/>
                      </a:lnTo>
                      <a:lnTo>
                        <a:pt x="340" y="334"/>
                      </a:lnTo>
                      <a:lnTo>
                        <a:pt x="330" y="340"/>
                      </a:lnTo>
                      <a:lnTo>
                        <a:pt x="318" y="348"/>
                      </a:lnTo>
                      <a:lnTo>
                        <a:pt x="308" y="356"/>
                      </a:lnTo>
                      <a:lnTo>
                        <a:pt x="222" y="312"/>
                      </a:lnTo>
                      <a:lnTo>
                        <a:pt x="176" y="158"/>
                      </a:lnTo>
                      <a:lnTo>
                        <a:pt x="166" y="160"/>
                      </a:lnTo>
                      <a:lnTo>
                        <a:pt x="200" y="300"/>
                      </a:lnTo>
                      <a:lnTo>
                        <a:pt x="16" y="204"/>
                      </a:lnTo>
                      <a:lnTo>
                        <a:pt x="12" y="204"/>
                      </a:lnTo>
                      <a:lnTo>
                        <a:pt x="10" y="206"/>
                      </a:lnTo>
                      <a:lnTo>
                        <a:pt x="2" y="220"/>
                      </a:lnTo>
                      <a:lnTo>
                        <a:pt x="2" y="220"/>
                      </a:lnTo>
                      <a:lnTo>
                        <a:pt x="0" y="224"/>
                      </a:lnTo>
                      <a:lnTo>
                        <a:pt x="180" y="338"/>
                      </a:lnTo>
                      <a:lnTo>
                        <a:pt x="38" y="380"/>
                      </a:lnTo>
                      <a:lnTo>
                        <a:pt x="42" y="390"/>
                      </a:lnTo>
                      <a:lnTo>
                        <a:pt x="202" y="352"/>
                      </a:lnTo>
                      <a:lnTo>
                        <a:pt x="282" y="402"/>
                      </a:lnTo>
                      <a:lnTo>
                        <a:pt x="282" y="402"/>
                      </a:lnTo>
                      <a:lnTo>
                        <a:pt x="278" y="416"/>
                      </a:lnTo>
                      <a:lnTo>
                        <a:pt x="278" y="430"/>
                      </a:lnTo>
                      <a:lnTo>
                        <a:pt x="278" y="430"/>
                      </a:lnTo>
                      <a:lnTo>
                        <a:pt x="278" y="442"/>
                      </a:lnTo>
                      <a:lnTo>
                        <a:pt x="280" y="452"/>
                      </a:lnTo>
                      <a:lnTo>
                        <a:pt x="198" y="506"/>
                      </a:lnTo>
                      <a:lnTo>
                        <a:pt x="42" y="468"/>
                      </a:lnTo>
                      <a:lnTo>
                        <a:pt x="38" y="480"/>
                      </a:lnTo>
                      <a:lnTo>
                        <a:pt x="176" y="520"/>
                      </a:lnTo>
                      <a:lnTo>
                        <a:pt x="0" y="632"/>
                      </a:lnTo>
                      <a:lnTo>
                        <a:pt x="2" y="636"/>
                      </a:lnTo>
                      <a:lnTo>
                        <a:pt x="2" y="636"/>
                      </a:lnTo>
                      <a:lnTo>
                        <a:pt x="2" y="638"/>
                      </a:lnTo>
                      <a:lnTo>
                        <a:pt x="12" y="654"/>
                      </a:lnTo>
                      <a:lnTo>
                        <a:pt x="200" y="554"/>
                      </a:lnTo>
                      <a:lnTo>
                        <a:pt x="166" y="698"/>
                      </a:lnTo>
                      <a:lnTo>
                        <a:pt x="176" y="702"/>
                      </a:lnTo>
                      <a:lnTo>
                        <a:pt x="222" y="542"/>
                      </a:lnTo>
                      <a:lnTo>
                        <a:pt x="306" y="500"/>
                      </a:lnTo>
                      <a:lnTo>
                        <a:pt x="306" y="500"/>
                      </a:lnTo>
                      <a:lnTo>
                        <a:pt x="316" y="508"/>
                      </a:lnTo>
                      <a:lnTo>
                        <a:pt x="326" y="516"/>
                      </a:lnTo>
                      <a:lnTo>
                        <a:pt x="338" y="522"/>
                      </a:lnTo>
                      <a:lnTo>
                        <a:pt x="350" y="528"/>
                      </a:lnTo>
                      <a:lnTo>
                        <a:pt x="354" y="624"/>
                      </a:lnTo>
                      <a:lnTo>
                        <a:pt x="244" y="740"/>
                      </a:lnTo>
                      <a:lnTo>
                        <a:pt x="252" y="748"/>
                      </a:lnTo>
                      <a:lnTo>
                        <a:pt x="356" y="648"/>
                      </a:lnTo>
                      <a:lnTo>
                        <a:pt x="364" y="856"/>
                      </a:lnTo>
                      <a:lnTo>
                        <a:pt x="368" y="856"/>
                      </a:lnTo>
                      <a:lnTo>
                        <a:pt x="384" y="856"/>
                      </a:lnTo>
                      <a:lnTo>
                        <a:pt x="390" y="856"/>
                      </a:lnTo>
                      <a:lnTo>
                        <a:pt x="398" y="644"/>
                      </a:lnTo>
                      <a:lnTo>
                        <a:pt x="504" y="748"/>
                      </a:lnTo>
                      <a:lnTo>
                        <a:pt x="512" y="740"/>
                      </a:lnTo>
                      <a:lnTo>
                        <a:pt x="398" y="620"/>
                      </a:lnTo>
                      <a:lnTo>
                        <a:pt x="402" y="530"/>
                      </a:lnTo>
                      <a:lnTo>
                        <a:pt x="402" y="530"/>
                      </a:lnTo>
                      <a:lnTo>
                        <a:pt x="416" y="526"/>
                      </a:lnTo>
                      <a:lnTo>
                        <a:pt x="428" y="520"/>
                      </a:lnTo>
                      <a:lnTo>
                        <a:pt x="440" y="512"/>
                      </a:lnTo>
                      <a:lnTo>
                        <a:pt x="450" y="504"/>
                      </a:lnTo>
                      <a:lnTo>
                        <a:pt x="534" y="548"/>
                      </a:lnTo>
                      <a:lnTo>
                        <a:pt x="580" y="702"/>
                      </a:lnTo>
                      <a:lnTo>
                        <a:pt x="590" y="698"/>
                      </a:lnTo>
                      <a:lnTo>
                        <a:pt x="556" y="558"/>
                      </a:lnTo>
                      <a:lnTo>
                        <a:pt x="744" y="656"/>
                      </a:lnTo>
                      <a:lnTo>
                        <a:pt x="746" y="652"/>
                      </a:lnTo>
                      <a:lnTo>
                        <a:pt x="746" y="652"/>
                      </a:lnTo>
                      <a:lnTo>
                        <a:pt x="748" y="646"/>
                      </a:lnTo>
                      <a:lnTo>
                        <a:pt x="756" y="634"/>
                      </a:lnTo>
                      <a:lnTo>
                        <a:pt x="574" y="520"/>
                      </a:lnTo>
                      <a:lnTo>
                        <a:pt x="716" y="480"/>
                      </a:lnTo>
                      <a:close/>
                      <a:moveTo>
                        <a:pt x="380" y="500"/>
                      </a:moveTo>
                      <a:lnTo>
                        <a:pt x="380" y="500"/>
                      </a:lnTo>
                      <a:lnTo>
                        <a:pt x="366" y="498"/>
                      </a:lnTo>
                      <a:lnTo>
                        <a:pt x="352" y="494"/>
                      </a:lnTo>
                      <a:lnTo>
                        <a:pt x="340" y="488"/>
                      </a:lnTo>
                      <a:lnTo>
                        <a:pt x="330" y="480"/>
                      </a:lnTo>
                      <a:lnTo>
                        <a:pt x="322" y="468"/>
                      </a:lnTo>
                      <a:lnTo>
                        <a:pt x="316" y="456"/>
                      </a:lnTo>
                      <a:lnTo>
                        <a:pt x="312" y="444"/>
                      </a:lnTo>
                      <a:lnTo>
                        <a:pt x="310" y="430"/>
                      </a:lnTo>
                      <a:lnTo>
                        <a:pt x="310" y="430"/>
                      </a:lnTo>
                      <a:lnTo>
                        <a:pt x="312" y="416"/>
                      </a:lnTo>
                      <a:lnTo>
                        <a:pt x="316" y="402"/>
                      </a:lnTo>
                      <a:lnTo>
                        <a:pt x="322" y="390"/>
                      </a:lnTo>
                      <a:lnTo>
                        <a:pt x="330" y="380"/>
                      </a:lnTo>
                      <a:lnTo>
                        <a:pt x="340" y="372"/>
                      </a:lnTo>
                      <a:lnTo>
                        <a:pt x="352" y="364"/>
                      </a:lnTo>
                      <a:lnTo>
                        <a:pt x="366" y="360"/>
                      </a:lnTo>
                      <a:lnTo>
                        <a:pt x="380" y="358"/>
                      </a:lnTo>
                      <a:lnTo>
                        <a:pt x="380" y="358"/>
                      </a:lnTo>
                      <a:lnTo>
                        <a:pt x="394" y="360"/>
                      </a:lnTo>
                      <a:lnTo>
                        <a:pt x="408" y="364"/>
                      </a:lnTo>
                      <a:lnTo>
                        <a:pt x="420" y="372"/>
                      </a:lnTo>
                      <a:lnTo>
                        <a:pt x="430" y="380"/>
                      </a:lnTo>
                      <a:lnTo>
                        <a:pt x="438" y="390"/>
                      </a:lnTo>
                      <a:lnTo>
                        <a:pt x="444" y="402"/>
                      </a:lnTo>
                      <a:lnTo>
                        <a:pt x="448" y="416"/>
                      </a:lnTo>
                      <a:lnTo>
                        <a:pt x="450" y="430"/>
                      </a:lnTo>
                      <a:lnTo>
                        <a:pt x="450" y="430"/>
                      </a:lnTo>
                      <a:lnTo>
                        <a:pt x="448" y="444"/>
                      </a:lnTo>
                      <a:lnTo>
                        <a:pt x="444" y="456"/>
                      </a:lnTo>
                      <a:lnTo>
                        <a:pt x="438" y="468"/>
                      </a:lnTo>
                      <a:lnTo>
                        <a:pt x="430" y="480"/>
                      </a:lnTo>
                      <a:lnTo>
                        <a:pt x="420" y="488"/>
                      </a:lnTo>
                      <a:lnTo>
                        <a:pt x="408" y="494"/>
                      </a:lnTo>
                      <a:lnTo>
                        <a:pt x="394" y="498"/>
                      </a:lnTo>
                      <a:lnTo>
                        <a:pt x="380" y="500"/>
                      </a:lnTo>
                      <a:lnTo>
                        <a:pt x="380" y="500"/>
                      </a:lnTo>
                      <a:close/>
                    </a:path>
                  </a:pathLst>
                </a:custGeom>
                <a:solidFill>
                  <a:srgbClr val="FEFFFF">
                    <a:alpha val="6000"/>
                  </a:srgbClr>
                </a:solidFill>
                <a:ln>
                  <a:solidFill>
                    <a:srgbClr val="FEFFFF">
                      <a:alpha val="4000"/>
                    </a:srgbClr>
                  </a:solidFill>
                </a:ln>
                <a:effectLst>
                  <a:glow rad="76200">
                    <a:srgbClr val="FEFFFF">
                      <a:alpha val="8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2" name="Freeform 49"/>
                <p:cNvSpPr>
                  <a:spLocks noChangeAspect="1"/>
                </p:cNvSpPr>
                <p:nvPr/>
              </p:nvSpPr>
              <p:spPr bwMode="auto">
                <a:xfrm rot="19358761">
                  <a:off x="7693251" y="1112517"/>
                  <a:ext cx="853440" cy="975360"/>
                </a:xfrm>
                <a:custGeom>
                  <a:avLst/>
                  <a:gdLst>
                    <a:gd name="T0" fmla="*/ 722 w 728"/>
                    <a:gd name="T1" fmla="*/ 534 h 832"/>
                    <a:gd name="T2" fmla="*/ 712 w 728"/>
                    <a:gd name="T3" fmla="*/ 486 h 832"/>
                    <a:gd name="T4" fmla="*/ 442 w 728"/>
                    <a:gd name="T5" fmla="*/ 434 h 832"/>
                    <a:gd name="T6" fmla="*/ 446 w 728"/>
                    <a:gd name="T7" fmla="*/ 410 h 832"/>
                    <a:gd name="T8" fmla="*/ 568 w 728"/>
                    <a:gd name="T9" fmla="*/ 320 h 832"/>
                    <a:gd name="T10" fmla="*/ 588 w 728"/>
                    <a:gd name="T11" fmla="*/ 308 h 832"/>
                    <a:gd name="T12" fmla="*/ 724 w 728"/>
                    <a:gd name="T13" fmla="*/ 286 h 832"/>
                    <a:gd name="T14" fmla="*/ 728 w 728"/>
                    <a:gd name="T15" fmla="*/ 218 h 832"/>
                    <a:gd name="T16" fmla="*/ 720 w 728"/>
                    <a:gd name="T17" fmla="*/ 202 h 832"/>
                    <a:gd name="T18" fmla="*/ 656 w 728"/>
                    <a:gd name="T19" fmla="*/ 166 h 832"/>
                    <a:gd name="T20" fmla="*/ 568 w 728"/>
                    <a:gd name="T21" fmla="*/ 278 h 832"/>
                    <a:gd name="T22" fmla="*/ 546 w 728"/>
                    <a:gd name="T23" fmla="*/ 290 h 832"/>
                    <a:gd name="T24" fmla="*/ 416 w 728"/>
                    <a:gd name="T25" fmla="*/ 348 h 832"/>
                    <a:gd name="T26" fmla="*/ 390 w 728"/>
                    <a:gd name="T27" fmla="*/ 334 h 832"/>
                    <a:gd name="T28" fmla="*/ 476 w 728"/>
                    <a:gd name="T29" fmla="*/ 78 h 832"/>
                    <a:gd name="T30" fmla="*/ 440 w 728"/>
                    <a:gd name="T31" fmla="*/ 46 h 832"/>
                    <a:gd name="T32" fmla="*/ 376 w 728"/>
                    <a:gd name="T33" fmla="*/ 0 h 832"/>
                    <a:gd name="T34" fmla="*/ 352 w 728"/>
                    <a:gd name="T35" fmla="*/ 0 h 832"/>
                    <a:gd name="T36" fmla="*/ 288 w 728"/>
                    <a:gd name="T37" fmla="*/ 46 h 832"/>
                    <a:gd name="T38" fmla="*/ 252 w 728"/>
                    <a:gd name="T39" fmla="*/ 78 h 832"/>
                    <a:gd name="T40" fmla="*/ 342 w 728"/>
                    <a:gd name="T41" fmla="*/ 334 h 832"/>
                    <a:gd name="T42" fmla="*/ 310 w 728"/>
                    <a:gd name="T43" fmla="*/ 354 h 832"/>
                    <a:gd name="T44" fmla="*/ 128 w 728"/>
                    <a:gd name="T45" fmla="*/ 148 h 832"/>
                    <a:gd name="T46" fmla="*/ 82 w 728"/>
                    <a:gd name="T47" fmla="*/ 164 h 832"/>
                    <a:gd name="T48" fmla="*/ 16 w 728"/>
                    <a:gd name="T49" fmla="*/ 198 h 832"/>
                    <a:gd name="T50" fmla="*/ 78 w 728"/>
                    <a:gd name="T51" fmla="*/ 266 h 832"/>
                    <a:gd name="T52" fmla="*/ 92 w 728"/>
                    <a:gd name="T53" fmla="*/ 274 h 832"/>
                    <a:gd name="T54" fmla="*/ 20 w 728"/>
                    <a:gd name="T55" fmla="*/ 354 h 832"/>
                    <a:gd name="T56" fmla="*/ 288 w 728"/>
                    <a:gd name="T57" fmla="*/ 396 h 832"/>
                    <a:gd name="T58" fmla="*/ 288 w 728"/>
                    <a:gd name="T59" fmla="*/ 428 h 832"/>
                    <a:gd name="T60" fmla="*/ 16 w 728"/>
                    <a:gd name="T61" fmla="*/ 486 h 832"/>
                    <a:gd name="T62" fmla="*/ 6 w 728"/>
                    <a:gd name="T63" fmla="*/ 534 h 832"/>
                    <a:gd name="T64" fmla="*/ 2 w 728"/>
                    <a:gd name="T65" fmla="*/ 608 h 832"/>
                    <a:gd name="T66" fmla="*/ 2 w 728"/>
                    <a:gd name="T67" fmla="*/ 614 h 832"/>
                    <a:gd name="T68" fmla="*/ 92 w 728"/>
                    <a:gd name="T69" fmla="*/ 588 h 832"/>
                    <a:gd name="T70" fmla="*/ 108 w 728"/>
                    <a:gd name="T71" fmla="*/ 580 h 832"/>
                    <a:gd name="T72" fmla="*/ 140 w 728"/>
                    <a:gd name="T73" fmla="*/ 684 h 832"/>
                    <a:gd name="T74" fmla="*/ 312 w 728"/>
                    <a:gd name="T75" fmla="*/ 470 h 832"/>
                    <a:gd name="T76" fmla="*/ 344 w 728"/>
                    <a:gd name="T77" fmla="*/ 638 h 832"/>
                    <a:gd name="T78" fmla="*/ 344 w 728"/>
                    <a:gd name="T79" fmla="*/ 662 h 832"/>
                    <a:gd name="T80" fmla="*/ 296 w 728"/>
                    <a:gd name="T81" fmla="*/ 790 h 832"/>
                    <a:gd name="T82" fmla="*/ 354 w 728"/>
                    <a:gd name="T83" fmla="*/ 832 h 832"/>
                    <a:gd name="T84" fmla="*/ 376 w 728"/>
                    <a:gd name="T85" fmla="*/ 832 h 832"/>
                    <a:gd name="T86" fmla="*/ 440 w 728"/>
                    <a:gd name="T87" fmla="*/ 784 h 832"/>
                    <a:gd name="T88" fmla="*/ 476 w 728"/>
                    <a:gd name="T89" fmla="*/ 752 h 832"/>
                    <a:gd name="T90" fmla="*/ 386 w 728"/>
                    <a:gd name="T91" fmla="*/ 488 h 832"/>
                    <a:gd name="T92" fmla="*/ 416 w 728"/>
                    <a:gd name="T93" fmla="*/ 474 h 832"/>
                    <a:gd name="T94" fmla="*/ 600 w 728"/>
                    <a:gd name="T95" fmla="*/ 680 h 832"/>
                    <a:gd name="T96" fmla="*/ 646 w 728"/>
                    <a:gd name="T97" fmla="*/ 664 h 832"/>
                    <a:gd name="T98" fmla="*/ 712 w 728"/>
                    <a:gd name="T99" fmla="*/ 630 h 832"/>
                    <a:gd name="T100" fmla="*/ 718 w 728"/>
                    <a:gd name="T101" fmla="*/ 630 h 832"/>
                    <a:gd name="T102" fmla="*/ 728 w 728"/>
                    <a:gd name="T103" fmla="*/ 61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8" h="832">
                      <a:moveTo>
                        <a:pt x="650" y="564"/>
                      </a:moveTo>
                      <a:lnTo>
                        <a:pt x="724" y="542"/>
                      </a:lnTo>
                      <a:lnTo>
                        <a:pt x="722" y="534"/>
                      </a:lnTo>
                      <a:lnTo>
                        <a:pt x="636" y="554"/>
                      </a:lnTo>
                      <a:lnTo>
                        <a:pt x="584" y="522"/>
                      </a:lnTo>
                      <a:lnTo>
                        <a:pt x="712" y="486"/>
                      </a:lnTo>
                      <a:lnTo>
                        <a:pt x="708" y="474"/>
                      </a:lnTo>
                      <a:lnTo>
                        <a:pt x="564" y="510"/>
                      </a:lnTo>
                      <a:lnTo>
                        <a:pt x="442" y="434"/>
                      </a:lnTo>
                      <a:lnTo>
                        <a:pt x="442" y="434"/>
                      </a:lnTo>
                      <a:lnTo>
                        <a:pt x="444" y="422"/>
                      </a:lnTo>
                      <a:lnTo>
                        <a:pt x="446" y="410"/>
                      </a:lnTo>
                      <a:lnTo>
                        <a:pt x="446" y="410"/>
                      </a:lnTo>
                      <a:lnTo>
                        <a:pt x="444" y="398"/>
                      </a:lnTo>
                      <a:lnTo>
                        <a:pt x="568" y="320"/>
                      </a:lnTo>
                      <a:lnTo>
                        <a:pt x="708" y="354"/>
                      </a:lnTo>
                      <a:lnTo>
                        <a:pt x="712" y="344"/>
                      </a:lnTo>
                      <a:lnTo>
                        <a:pt x="588" y="308"/>
                      </a:lnTo>
                      <a:lnTo>
                        <a:pt x="638" y="276"/>
                      </a:lnTo>
                      <a:lnTo>
                        <a:pt x="722" y="296"/>
                      </a:lnTo>
                      <a:lnTo>
                        <a:pt x="724" y="286"/>
                      </a:lnTo>
                      <a:lnTo>
                        <a:pt x="654" y="266"/>
                      </a:lnTo>
                      <a:lnTo>
                        <a:pt x="726" y="220"/>
                      </a:lnTo>
                      <a:lnTo>
                        <a:pt x="728" y="218"/>
                      </a:lnTo>
                      <a:lnTo>
                        <a:pt x="726" y="216"/>
                      </a:lnTo>
                      <a:lnTo>
                        <a:pt x="720" y="202"/>
                      </a:lnTo>
                      <a:lnTo>
                        <a:pt x="720" y="202"/>
                      </a:lnTo>
                      <a:lnTo>
                        <a:pt x="716" y="198"/>
                      </a:lnTo>
                      <a:lnTo>
                        <a:pt x="636" y="240"/>
                      </a:lnTo>
                      <a:lnTo>
                        <a:pt x="656" y="166"/>
                      </a:lnTo>
                      <a:lnTo>
                        <a:pt x="646" y="164"/>
                      </a:lnTo>
                      <a:lnTo>
                        <a:pt x="620" y="250"/>
                      </a:lnTo>
                      <a:lnTo>
                        <a:pt x="568" y="278"/>
                      </a:lnTo>
                      <a:lnTo>
                        <a:pt x="600" y="148"/>
                      </a:lnTo>
                      <a:lnTo>
                        <a:pt x="588" y="146"/>
                      </a:lnTo>
                      <a:lnTo>
                        <a:pt x="546" y="290"/>
                      </a:lnTo>
                      <a:lnTo>
                        <a:pt x="424" y="356"/>
                      </a:lnTo>
                      <a:lnTo>
                        <a:pt x="424" y="356"/>
                      </a:lnTo>
                      <a:lnTo>
                        <a:pt x="416" y="348"/>
                      </a:lnTo>
                      <a:lnTo>
                        <a:pt x="408" y="342"/>
                      </a:lnTo>
                      <a:lnTo>
                        <a:pt x="398" y="338"/>
                      </a:lnTo>
                      <a:lnTo>
                        <a:pt x="390" y="334"/>
                      </a:lnTo>
                      <a:lnTo>
                        <a:pt x="384" y="192"/>
                      </a:lnTo>
                      <a:lnTo>
                        <a:pt x="484" y="86"/>
                      </a:lnTo>
                      <a:lnTo>
                        <a:pt x="476" y="78"/>
                      </a:lnTo>
                      <a:lnTo>
                        <a:pt x="384" y="168"/>
                      </a:lnTo>
                      <a:lnTo>
                        <a:pt x="380" y="108"/>
                      </a:lnTo>
                      <a:lnTo>
                        <a:pt x="440" y="46"/>
                      </a:lnTo>
                      <a:lnTo>
                        <a:pt x="432" y="38"/>
                      </a:lnTo>
                      <a:lnTo>
                        <a:pt x="380" y="88"/>
                      </a:lnTo>
                      <a:lnTo>
                        <a:pt x="376" y="0"/>
                      </a:lnTo>
                      <a:lnTo>
                        <a:pt x="374" y="0"/>
                      </a:lnTo>
                      <a:lnTo>
                        <a:pt x="358" y="0"/>
                      </a:lnTo>
                      <a:lnTo>
                        <a:pt x="352" y="0"/>
                      </a:lnTo>
                      <a:lnTo>
                        <a:pt x="350" y="90"/>
                      </a:lnTo>
                      <a:lnTo>
                        <a:pt x="296" y="38"/>
                      </a:lnTo>
                      <a:lnTo>
                        <a:pt x="288" y="46"/>
                      </a:lnTo>
                      <a:lnTo>
                        <a:pt x="350" y="110"/>
                      </a:lnTo>
                      <a:lnTo>
                        <a:pt x="348" y="170"/>
                      </a:lnTo>
                      <a:lnTo>
                        <a:pt x="252" y="78"/>
                      </a:lnTo>
                      <a:lnTo>
                        <a:pt x="244" y="86"/>
                      </a:lnTo>
                      <a:lnTo>
                        <a:pt x="346" y="194"/>
                      </a:lnTo>
                      <a:lnTo>
                        <a:pt x="342" y="334"/>
                      </a:lnTo>
                      <a:lnTo>
                        <a:pt x="342" y="334"/>
                      </a:lnTo>
                      <a:lnTo>
                        <a:pt x="324" y="342"/>
                      </a:lnTo>
                      <a:lnTo>
                        <a:pt x="310" y="354"/>
                      </a:lnTo>
                      <a:lnTo>
                        <a:pt x="180" y="286"/>
                      </a:lnTo>
                      <a:lnTo>
                        <a:pt x="140" y="146"/>
                      </a:lnTo>
                      <a:lnTo>
                        <a:pt x="128" y="148"/>
                      </a:lnTo>
                      <a:lnTo>
                        <a:pt x="160" y="274"/>
                      </a:lnTo>
                      <a:lnTo>
                        <a:pt x="106" y="246"/>
                      </a:lnTo>
                      <a:lnTo>
                        <a:pt x="82" y="164"/>
                      </a:lnTo>
                      <a:lnTo>
                        <a:pt x="72" y="166"/>
                      </a:lnTo>
                      <a:lnTo>
                        <a:pt x="90" y="238"/>
                      </a:lnTo>
                      <a:lnTo>
                        <a:pt x="16" y="198"/>
                      </a:lnTo>
                      <a:lnTo>
                        <a:pt x="12" y="196"/>
                      </a:lnTo>
                      <a:lnTo>
                        <a:pt x="0" y="218"/>
                      </a:lnTo>
                      <a:lnTo>
                        <a:pt x="78" y="266"/>
                      </a:lnTo>
                      <a:lnTo>
                        <a:pt x="4" y="286"/>
                      </a:lnTo>
                      <a:lnTo>
                        <a:pt x="6" y="296"/>
                      </a:lnTo>
                      <a:lnTo>
                        <a:pt x="92" y="274"/>
                      </a:lnTo>
                      <a:lnTo>
                        <a:pt x="144" y="306"/>
                      </a:lnTo>
                      <a:lnTo>
                        <a:pt x="16" y="344"/>
                      </a:lnTo>
                      <a:lnTo>
                        <a:pt x="20" y="354"/>
                      </a:lnTo>
                      <a:lnTo>
                        <a:pt x="164" y="320"/>
                      </a:lnTo>
                      <a:lnTo>
                        <a:pt x="288" y="396"/>
                      </a:lnTo>
                      <a:lnTo>
                        <a:pt x="288" y="396"/>
                      </a:lnTo>
                      <a:lnTo>
                        <a:pt x="286" y="410"/>
                      </a:lnTo>
                      <a:lnTo>
                        <a:pt x="286" y="410"/>
                      </a:lnTo>
                      <a:lnTo>
                        <a:pt x="288" y="428"/>
                      </a:lnTo>
                      <a:lnTo>
                        <a:pt x="160" y="508"/>
                      </a:lnTo>
                      <a:lnTo>
                        <a:pt x="20" y="474"/>
                      </a:lnTo>
                      <a:lnTo>
                        <a:pt x="16" y="486"/>
                      </a:lnTo>
                      <a:lnTo>
                        <a:pt x="140" y="522"/>
                      </a:lnTo>
                      <a:lnTo>
                        <a:pt x="90" y="554"/>
                      </a:lnTo>
                      <a:lnTo>
                        <a:pt x="6" y="534"/>
                      </a:lnTo>
                      <a:lnTo>
                        <a:pt x="4" y="542"/>
                      </a:lnTo>
                      <a:lnTo>
                        <a:pt x="74" y="564"/>
                      </a:lnTo>
                      <a:lnTo>
                        <a:pt x="2" y="608"/>
                      </a:lnTo>
                      <a:lnTo>
                        <a:pt x="0" y="610"/>
                      </a:lnTo>
                      <a:lnTo>
                        <a:pt x="2" y="614"/>
                      </a:lnTo>
                      <a:lnTo>
                        <a:pt x="2" y="614"/>
                      </a:lnTo>
                      <a:lnTo>
                        <a:pt x="6" y="622"/>
                      </a:lnTo>
                      <a:lnTo>
                        <a:pt x="12" y="630"/>
                      </a:lnTo>
                      <a:lnTo>
                        <a:pt x="92" y="588"/>
                      </a:lnTo>
                      <a:lnTo>
                        <a:pt x="72" y="662"/>
                      </a:lnTo>
                      <a:lnTo>
                        <a:pt x="82" y="664"/>
                      </a:lnTo>
                      <a:lnTo>
                        <a:pt x="108" y="580"/>
                      </a:lnTo>
                      <a:lnTo>
                        <a:pt x="160" y="550"/>
                      </a:lnTo>
                      <a:lnTo>
                        <a:pt x="128" y="680"/>
                      </a:lnTo>
                      <a:lnTo>
                        <a:pt x="140" y="684"/>
                      </a:lnTo>
                      <a:lnTo>
                        <a:pt x="182" y="540"/>
                      </a:lnTo>
                      <a:lnTo>
                        <a:pt x="312" y="470"/>
                      </a:lnTo>
                      <a:lnTo>
                        <a:pt x="312" y="470"/>
                      </a:lnTo>
                      <a:lnTo>
                        <a:pt x="324" y="478"/>
                      </a:lnTo>
                      <a:lnTo>
                        <a:pt x="338" y="486"/>
                      </a:lnTo>
                      <a:lnTo>
                        <a:pt x="344" y="638"/>
                      </a:lnTo>
                      <a:lnTo>
                        <a:pt x="244" y="744"/>
                      </a:lnTo>
                      <a:lnTo>
                        <a:pt x="252" y="752"/>
                      </a:lnTo>
                      <a:lnTo>
                        <a:pt x="344" y="662"/>
                      </a:lnTo>
                      <a:lnTo>
                        <a:pt x="348" y="722"/>
                      </a:lnTo>
                      <a:lnTo>
                        <a:pt x="288" y="784"/>
                      </a:lnTo>
                      <a:lnTo>
                        <a:pt x="296" y="790"/>
                      </a:lnTo>
                      <a:lnTo>
                        <a:pt x="348" y="742"/>
                      </a:lnTo>
                      <a:lnTo>
                        <a:pt x="352" y="832"/>
                      </a:lnTo>
                      <a:lnTo>
                        <a:pt x="354" y="832"/>
                      </a:lnTo>
                      <a:lnTo>
                        <a:pt x="370" y="832"/>
                      </a:lnTo>
                      <a:lnTo>
                        <a:pt x="370" y="832"/>
                      </a:lnTo>
                      <a:lnTo>
                        <a:pt x="376" y="832"/>
                      </a:lnTo>
                      <a:lnTo>
                        <a:pt x="378" y="740"/>
                      </a:lnTo>
                      <a:lnTo>
                        <a:pt x="432" y="792"/>
                      </a:lnTo>
                      <a:lnTo>
                        <a:pt x="440" y="784"/>
                      </a:lnTo>
                      <a:lnTo>
                        <a:pt x="378" y="720"/>
                      </a:lnTo>
                      <a:lnTo>
                        <a:pt x="380" y="658"/>
                      </a:lnTo>
                      <a:lnTo>
                        <a:pt x="476" y="752"/>
                      </a:lnTo>
                      <a:lnTo>
                        <a:pt x="484" y="744"/>
                      </a:lnTo>
                      <a:lnTo>
                        <a:pt x="382" y="636"/>
                      </a:lnTo>
                      <a:lnTo>
                        <a:pt x="386" y="488"/>
                      </a:lnTo>
                      <a:lnTo>
                        <a:pt x="386" y="488"/>
                      </a:lnTo>
                      <a:lnTo>
                        <a:pt x="402" y="482"/>
                      </a:lnTo>
                      <a:lnTo>
                        <a:pt x="416" y="474"/>
                      </a:lnTo>
                      <a:lnTo>
                        <a:pt x="548" y="544"/>
                      </a:lnTo>
                      <a:lnTo>
                        <a:pt x="588" y="684"/>
                      </a:lnTo>
                      <a:lnTo>
                        <a:pt x="600" y="680"/>
                      </a:lnTo>
                      <a:lnTo>
                        <a:pt x="568" y="554"/>
                      </a:lnTo>
                      <a:lnTo>
                        <a:pt x="622" y="582"/>
                      </a:lnTo>
                      <a:lnTo>
                        <a:pt x="646" y="664"/>
                      </a:lnTo>
                      <a:lnTo>
                        <a:pt x="656" y="662"/>
                      </a:lnTo>
                      <a:lnTo>
                        <a:pt x="638" y="592"/>
                      </a:lnTo>
                      <a:lnTo>
                        <a:pt x="712" y="630"/>
                      </a:lnTo>
                      <a:lnTo>
                        <a:pt x="716" y="632"/>
                      </a:lnTo>
                      <a:lnTo>
                        <a:pt x="718" y="630"/>
                      </a:lnTo>
                      <a:lnTo>
                        <a:pt x="718" y="630"/>
                      </a:lnTo>
                      <a:lnTo>
                        <a:pt x="726" y="616"/>
                      </a:lnTo>
                      <a:lnTo>
                        <a:pt x="726" y="616"/>
                      </a:lnTo>
                      <a:lnTo>
                        <a:pt x="728" y="612"/>
                      </a:lnTo>
                      <a:lnTo>
                        <a:pt x="650" y="564"/>
                      </a:lnTo>
                      <a:close/>
                    </a:path>
                  </a:pathLst>
                </a:custGeom>
                <a:solidFill>
                  <a:srgbClr val="FEFFFF">
                    <a:alpha val="3000"/>
                  </a:srgbClr>
                </a:solidFill>
                <a:ln>
                  <a:solidFill>
                    <a:srgbClr val="FEFFFF">
                      <a:alpha val="8000"/>
                    </a:srgbClr>
                  </a:solidFill>
                </a:ln>
                <a:effectLst>
                  <a:glow rad="114300">
                    <a:srgbClr val="FEFFFF">
                      <a:alpha val="7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33" name="Freeform 53"/>
                <p:cNvSpPr>
                  <a:spLocks noChangeAspect="1"/>
                </p:cNvSpPr>
                <p:nvPr/>
              </p:nvSpPr>
              <p:spPr bwMode="auto">
                <a:xfrm rot="19929985">
                  <a:off x="8345362" y="122250"/>
                  <a:ext cx="730152" cy="833347"/>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a:extLst/>
              </p:spPr>
              <p:txBody>
                <a:bodyPr vert="horz" wrap="square" lIns="91440" tIns="45720" rIns="91440" bIns="45720" numCol="1" anchor="t" anchorCtr="0" compatLnSpc="1">
                  <a:prstTxWarp prst="textNoShape">
                    <a:avLst/>
                  </a:prstTxWarp>
                </a:bodyPr>
                <a:lstStyle/>
                <a:p>
                  <a:endParaRPr lang="en-US"/>
                </a:p>
              </p:txBody>
            </p:sp>
            <p:sp>
              <p:nvSpPr>
                <p:cNvPr id="28" name="Freeform 53"/>
                <p:cNvSpPr>
                  <a:spLocks noChangeAspect="1"/>
                </p:cNvSpPr>
                <p:nvPr/>
              </p:nvSpPr>
              <p:spPr bwMode="auto">
                <a:xfrm rot="1160251">
                  <a:off x="8324628" y="3308607"/>
                  <a:ext cx="491754" cy="561254"/>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30" name="Freeform 53"/>
                <p:cNvSpPr>
                  <a:spLocks noChangeAspect="1"/>
                </p:cNvSpPr>
                <p:nvPr/>
              </p:nvSpPr>
              <p:spPr bwMode="auto">
                <a:xfrm rot="20991253">
                  <a:off x="8713407" y="888239"/>
                  <a:ext cx="384613" cy="438971"/>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226" name="Group 56"/>
              <p:cNvGrpSpPr/>
              <p:nvPr/>
            </p:nvGrpSpPr>
            <p:grpSpPr>
              <a:xfrm>
                <a:off x="7564131" y="154734"/>
                <a:ext cx="1470366" cy="5948886"/>
                <a:chOff x="7564131" y="154734"/>
                <a:chExt cx="1470366" cy="5948886"/>
              </a:xfrm>
            </p:grpSpPr>
            <p:sp>
              <p:nvSpPr>
                <p:cNvPr id="227" name="Freeform 69"/>
                <p:cNvSpPr>
                  <a:spLocks noChangeAspect="1" noEditPoints="1"/>
                </p:cNvSpPr>
                <p:nvPr/>
              </p:nvSpPr>
              <p:spPr bwMode="auto">
                <a:xfrm rot="474405">
                  <a:off x="8001987" y="4921668"/>
                  <a:ext cx="1032510" cy="1181952"/>
                </a:xfrm>
                <a:custGeom>
                  <a:avLst/>
                  <a:gdLst>
                    <a:gd name="T0" fmla="*/ 658 w 760"/>
                    <a:gd name="T1" fmla="*/ 586 h 870"/>
                    <a:gd name="T2" fmla="*/ 728 w 760"/>
                    <a:gd name="T3" fmla="*/ 526 h 870"/>
                    <a:gd name="T4" fmla="*/ 560 w 760"/>
                    <a:gd name="T5" fmla="*/ 466 h 870"/>
                    <a:gd name="T6" fmla="*/ 502 w 760"/>
                    <a:gd name="T7" fmla="*/ 436 h 870"/>
                    <a:gd name="T8" fmla="*/ 560 w 760"/>
                    <a:gd name="T9" fmla="*/ 406 h 870"/>
                    <a:gd name="T10" fmla="*/ 728 w 760"/>
                    <a:gd name="T11" fmla="*/ 346 h 870"/>
                    <a:gd name="T12" fmla="*/ 662 w 760"/>
                    <a:gd name="T13" fmla="*/ 286 h 870"/>
                    <a:gd name="T14" fmla="*/ 688 w 760"/>
                    <a:gd name="T15" fmla="*/ 272 h 870"/>
                    <a:gd name="T16" fmla="*/ 674 w 760"/>
                    <a:gd name="T17" fmla="*/ 256 h 870"/>
                    <a:gd name="T18" fmla="*/ 648 w 760"/>
                    <a:gd name="T19" fmla="*/ 270 h 870"/>
                    <a:gd name="T20" fmla="*/ 632 w 760"/>
                    <a:gd name="T21" fmla="*/ 178 h 870"/>
                    <a:gd name="T22" fmla="*/ 496 w 760"/>
                    <a:gd name="T23" fmla="*/ 296 h 870"/>
                    <a:gd name="T24" fmla="*/ 442 w 760"/>
                    <a:gd name="T25" fmla="*/ 336 h 870"/>
                    <a:gd name="T26" fmla="*/ 444 w 760"/>
                    <a:gd name="T27" fmla="*/ 266 h 870"/>
                    <a:gd name="T28" fmla="*/ 476 w 760"/>
                    <a:gd name="T29" fmla="*/ 90 h 870"/>
                    <a:gd name="T30" fmla="*/ 392 w 760"/>
                    <a:gd name="T31" fmla="*/ 116 h 870"/>
                    <a:gd name="T32" fmla="*/ 392 w 760"/>
                    <a:gd name="T33" fmla="*/ 86 h 870"/>
                    <a:gd name="T34" fmla="*/ 372 w 760"/>
                    <a:gd name="T35" fmla="*/ 90 h 870"/>
                    <a:gd name="T36" fmla="*/ 372 w 760"/>
                    <a:gd name="T37" fmla="*/ 120 h 870"/>
                    <a:gd name="T38" fmla="*/ 282 w 760"/>
                    <a:gd name="T39" fmla="*/ 90 h 870"/>
                    <a:gd name="T40" fmla="*/ 316 w 760"/>
                    <a:gd name="T41" fmla="*/ 266 h 870"/>
                    <a:gd name="T42" fmla="*/ 322 w 760"/>
                    <a:gd name="T43" fmla="*/ 336 h 870"/>
                    <a:gd name="T44" fmla="*/ 264 w 760"/>
                    <a:gd name="T45" fmla="*/ 296 h 870"/>
                    <a:gd name="T46" fmla="*/ 128 w 760"/>
                    <a:gd name="T47" fmla="*/ 178 h 870"/>
                    <a:gd name="T48" fmla="*/ 110 w 760"/>
                    <a:gd name="T49" fmla="*/ 266 h 870"/>
                    <a:gd name="T50" fmla="*/ 84 w 760"/>
                    <a:gd name="T51" fmla="*/ 252 h 870"/>
                    <a:gd name="T52" fmla="*/ 76 w 760"/>
                    <a:gd name="T53" fmla="*/ 270 h 870"/>
                    <a:gd name="T54" fmla="*/ 102 w 760"/>
                    <a:gd name="T55" fmla="*/ 286 h 870"/>
                    <a:gd name="T56" fmla="*/ 30 w 760"/>
                    <a:gd name="T57" fmla="*/ 346 h 870"/>
                    <a:gd name="T58" fmla="*/ 200 w 760"/>
                    <a:gd name="T59" fmla="*/ 406 h 870"/>
                    <a:gd name="T60" fmla="*/ 262 w 760"/>
                    <a:gd name="T61" fmla="*/ 436 h 870"/>
                    <a:gd name="T62" fmla="*/ 200 w 760"/>
                    <a:gd name="T63" fmla="*/ 466 h 870"/>
                    <a:gd name="T64" fmla="*/ 30 w 760"/>
                    <a:gd name="T65" fmla="*/ 526 h 870"/>
                    <a:gd name="T66" fmla="*/ 98 w 760"/>
                    <a:gd name="T67" fmla="*/ 586 h 870"/>
                    <a:gd name="T68" fmla="*/ 72 w 760"/>
                    <a:gd name="T69" fmla="*/ 600 h 870"/>
                    <a:gd name="T70" fmla="*/ 84 w 760"/>
                    <a:gd name="T71" fmla="*/ 616 h 870"/>
                    <a:gd name="T72" fmla="*/ 110 w 760"/>
                    <a:gd name="T73" fmla="*/ 602 h 870"/>
                    <a:gd name="T74" fmla="*/ 128 w 760"/>
                    <a:gd name="T75" fmla="*/ 694 h 870"/>
                    <a:gd name="T76" fmla="*/ 264 w 760"/>
                    <a:gd name="T77" fmla="*/ 576 h 870"/>
                    <a:gd name="T78" fmla="*/ 322 w 760"/>
                    <a:gd name="T79" fmla="*/ 536 h 870"/>
                    <a:gd name="T80" fmla="*/ 316 w 760"/>
                    <a:gd name="T81" fmla="*/ 606 h 870"/>
                    <a:gd name="T82" fmla="*/ 282 w 760"/>
                    <a:gd name="T83" fmla="*/ 782 h 870"/>
                    <a:gd name="T84" fmla="*/ 368 w 760"/>
                    <a:gd name="T85" fmla="*/ 754 h 870"/>
                    <a:gd name="T86" fmla="*/ 368 w 760"/>
                    <a:gd name="T87" fmla="*/ 784 h 870"/>
                    <a:gd name="T88" fmla="*/ 388 w 760"/>
                    <a:gd name="T89" fmla="*/ 780 h 870"/>
                    <a:gd name="T90" fmla="*/ 388 w 760"/>
                    <a:gd name="T91" fmla="*/ 752 h 870"/>
                    <a:gd name="T92" fmla="*/ 476 w 760"/>
                    <a:gd name="T93" fmla="*/ 782 h 870"/>
                    <a:gd name="T94" fmla="*/ 444 w 760"/>
                    <a:gd name="T95" fmla="*/ 606 h 870"/>
                    <a:gd name="T96" fmla="*/ 442 w 760"/>
                    <a:gd name="T97" fmla="*/ 536 h 870"/>
                    <a:gd name="T98" fmla="*/ 496 w 760"/>
                    <a:gd name="T99" fmla="*/ 576 h 870"/>
                    <a:gd name="T100" fmla="*/ 632 w 760"/>
                    <a:gd name="T101" fmla="*/ 694 h 870"/>
                    <a:gd name="T102" fmla="*/ 650 w 760"/>
                    <a:gd name="T103" fmla="*/ 606 h 870"/>
                    <a:gd name="T104" fmla="*/ 676 w 760"/>
                    <a:gd name="T105" fmla="*/ 620 h 870"/>
                    <a:gd name="T106" fmla="*/ 682 w 760"/>
                    <a:gd name="T107" fmla="*/ 602 h 870"/>
                    <a:gd name="T108" fmla="*/ 346 w 760"/>
                    <a:gd name="T109" fmla="*/ 496 h 870"/>
                    <a:gd name="T110" fmla="*/ 418 w 760"/>
                    <a:gd name="T111" fmla="*/ 3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0" h="870">
                      <a:moveTo>
                        <a:pt x="756" y="580"/>
                      </a:moveTo>
                      <a:lnTo>
                        <a:pt x="752" y="564"/>
                      </a:lnTo>
                      <a:lnTo>
                        <a:pt x="658" y="586"/>
                      </a:lnTo>
                      <a:lnTo>
                        <a:pt x="634" y="572"/>
                      </a:lnTo>
                      <a:lnTo>
                        <a:pt x="734" y="542"/>
                      </a:lnTo>
                      <a:lnTo>
                        <a:pt x="728" y="526"/>
                      </a:lnTo>
                      <a:lnTo>
                        <a:pt x="606" y="556"/>
                      </a:lnTo>
                      <a:lnTo>
                        <a:pt x="490" y="486"/>
                      </a:lnTo>
                      <a:lnTo>
                        <a:pt x="560" y="466"/>
                      </a:lnTo>
                      <a:lnTo>
                        <a:pt x="552" y="442"/>
                      </a:lnTo>
                      <a:lnTo>
                        <a:pt x="490" y="456"/>
                      </a:lnTo>
                      <a:lnTo>
                        <a:pt x="502" y="436"/>
                      </a:lnTo>
                      <a:lnTo>
                        <a:pt x="490" y="414"/>
                      </a:lnTo>
                      <a:lnTo>
                        <a:pt x="552" y="430"/>
                      </a:lnTo>
                      <a:lnTo>
                        <a:pt x="560" y="406"/>
                      </a:lnTo>
                      <a:lnTo>
                        <a:pt x="496" y="388"/>
                      </a:lnTo>
                      <a:lnTo>
                        <a:pt x="610" y="318"/>
                      </a:lnTo>
                      <a:lnTo>
                        <a:pt x="728" y="346"/>
                      </a:lnTo>
                      <a:lnTo>
                        <a:pt x="734" y="328"/>
                      </a:lnTo>
                      <a:lnTo>
                        <a:pt x="638" y="302"/>
                      </a:lnTo>
                      <a:lnTo>
                        <a:pt x="662" y="286"/>
                      </a:lnTo>
                      <a:lnTo>
                        <a:pt x="752" y="308"/>
                      </a:lnTo>
                      <a:lnTo>
                        <a:pt x="756" y="292"/>
                      </a:lnTo>
                      <a:lnTo>
                        <a:pt x="688" y="272"/>
                      </a:lnTo>
                      <a:lnTo>
                        <a:pt x="760" y="228"/>
                      </a:lnTo>
                      <a:lnTo>
                        <a:pt x="752" y="214"/>
                      </a:lnTo>
                      <a:lnTo>
                        <a:pt x="674" y="256"/>
                      </a:lnTo>
                      <a:lnTo>
                        <a:pt x="694" y="182"/>
                      </a:lnTo>
                      <a:lnTo>
                        <a:pt x="676" y="176"/>
                      </a:lnTo>
                      <a:lnTo>
                        <a:pt x="648" y="270"/>
                      </a:lnTo>
                      <a:lnTo>
                        <a:pt x="624" y="284"/>
                      </a:lnTo>
                      <a:lnTo>
                        <a:pt x="650" y="184"/>
                      </a:lnTo>
                      <a:lnTo>
                        <a:pt x="632" y="178"/>
                      </a:lnTo>
                      <a:lnTo>
                        <a:pt x="596" y="300"/>
                      </a:lnTo>
                      <a:lnTo>
                        <a:pt x="478" y="364"/>
                      </a:lnTo>
                      <a:lnTo>
                        <a:pt x="496" y="296"/>
                      </a:lnTo>
                      <a:lnTo>
                        <a:pt x="470" y="288"/>
                      </a:lnTo>
                      <a:lnTo>
                        <a:pt x="452" y="354"/>
                      </a:lnTo>
                      <a:lnTo>
                        <a:pt x="442" y="336"/>
                      </a:lnTo>
                      <a:lnTo>
                        <a:pt x="414" y="336"/>
                      </a:lnTo>
                      <a:lnTo>
                        <a:pt x="462" y="286"/>
                      </a:lnTo>
                      <a:lnTo>
                        <a:pt x="444" y="266"/>
                      </a:lnTo>
                      <a:lnTo>
                        <a:pt x="396" y="312"/>
                      </a:lnTo>
                      <a:lnTo>
                        <a:pt x="392" y="176"/>
                      </a:lnTo>
                      <a:lnTo>
                        <a:pt x="476" y="90"/>
                      </a:lnTo>
                      <a:lnTo>
                        <a:pt x="464" y="76"/>
                      </a:lnTo>
                      <a:lnTo>
                        <a:pt x="392" y="146"/>
                      </a:lnTo>
                      <a:lnTo>
                        <a:pt x="392" y="116"/>
                      </a:lnTo>
                      <a:lnTo>
                        <a:pt x="456" y="50"/>
                      </a:lnTo>
                      <a:lnTo>
                        <a:pt x="444" y="38"/>
                      </a:lnTo>
                      <a:lnTo>
                        <a:pt x="392" y="86"/>
                      </a:lnTo>
                      <a:lnTo>
                        <a:pt x="390" y="0"/>
                      </a:lnTo>
                      <a:lnTo>
                        <a:pt x="374" y="0"/>
                      </a:lnTo>
                      <a:lnTo>
                        <a:pt x="372" y="90"/>
                      </a:lnTo>
                      <a:lnTo>
                        <a:pt x="316" y="36"/>
                      </a:lnTo>
                      <a:lnTo>
                        <a:pt x="304" y="50"/>
                      </a:lnTo>
                      <a:lnTo>
                        <a:pt x="372" y="120"/>
                      </a:lnTo>
                      <a:lnTo>
                        <a:pt x="370" y="148"/>
                      </a:lnTo>
                      <a:lnTo>
                        <a:pt x="296" y="76"/>
                      </a:lnTo>
                      <a:lnTo>
                        <a:pt x="282" y="90"/>
                      </a:lnTo>
                      <a:lnTo>
                        <a:pt x="370" y="180"/>
                      </a:lnTo>
                      <a:lnTo>
                        <a:pt x="368" y="316"/>
                      </a:lnTo>
                      <a:lnTo>
                        <a:pt x="316" y="266"/>
                      </a:lnTo>
                      <a:lnTo>
                        <a:pt x="298" y="286"/>
                      </a:lnTo>
                      <a:lnTo>
                        <a:pt x="344" y="336"/>
                      </a:lnTo>
                      <a:lnTo>
                        <a:pt x="322" y="336"/>
                      </a:lnTo>
                      <a:lnTo>
                        <a:pt x="308" y="358"/>
                      </a:lnTo>
                      <a:lnTo>
                        <a:pt x="288" y="290"/>
                      </a:lnTo>
                      <a:lnTo>
                        <a:pt x="264" y="296"/>
                      </a:lnTo>
                      <a:lnTo>
                        <a:pt x="280" y="360"/>
                      </a:lnTo>
                      <a:lnTo>
                        <a:pt x="162" y="294"/>
                      </a:lnTo>
                      <a:lnTo>
                        <a:pt x="128" y="178"/>
                      </a:lnTo>
                      <a:lnTo>
                        <a:pt x="110" y="184"/>
                      </a:lnTo>
                      <a:lnTo>
                        <a:pt x="134" y="280"/>
                      </a:lnTo>
                      <a:lnTo>
                        <a:pt x="110" y="266"/>
                      </a:lnTo>
                      <a:lnTo>
                        <a:pt x="84" y="176"/>
                      </a:lnTo>
                      <a:lnTo>
                        <a:pt x="66" y="182"/>
                      </a:lnTo>
                      <a:lnTo>
                        <a:pt x="84" y="252"/>
                      </a:lnTo>
                      <a:lnTo>
                        <a:pt x="10" y="210"/>
                      </a:lnTo>
                      <a:lnTo>
                        <a:pt x="2" y="224"/>
                      </a:lnTo>
                      <a:lnTo>
                        <a:pt x="76" y="270"/>
                      </a:lnTo>
                      <a:lnTo>
                        <a:pt x="2" y="292"/>
                      </a:lnTo>
                      <a:lnTo>
                        <a:pt x="8" y="308"/>
                      </a:lnTo>
                      <a:lnTo>
                        <a:pt x="102" y="286"/>
                      </a:lnTo>
                      <a:lnTo>
                        <a:pt x="126" y="300"/>
                      </a:lnTo>
                      <a:lnTo>
                        <a:pt x="26" y="328"/>
                      </a:lnTo>
                      <a:lnTo>
                        <a:pt x="30" y="346"/>
                      </a:lnTo>
                      <a:lnTo>
                        <a:pt x="154" y="316"/>
                      </a:lnTo>
                      <a:lnTo>
                        <a:pt x="270" y="386"/>
                      </a:lnTo>
                      <a:lnTo>
                        <a:pt x="200" y="406"/>
                      </a:lnTo>
                      <a:lnTo>
                        <a:pt x="206" y="430"/>
                      </a:lnTo>
                      <a:lnTo>
                        <a:pt x="276" y="414"/>
                      </a:lnTo>
                      <a:lnTo>
                        <a:pt x="262" y="436"/>
                      </a:lnTo>
                      <a:lnTo>
                        <a:pt x="276" y="458"/>
                      </a:lnTo>
                      <a:lnTo>
                        <a:pt x="206" y="442"/>
                      </a:lnTo>
                      <a:lnTo>
                        <a:pt x="200" y="466"/>
                      </a:lnTo>
                      <a:lnTo>
                        <a:pt x="264" y="484"/>
                      </a:lnTo>
                      <a:lnTo>
                        <a:pt x="148" y="554"/>
                      </a:lnTo>
                      <a:lnTo>
                        <a:pt x="30" y="526"/>
                      </a:lnTo>
                      <a:lnTo>
                        <a:pt x="26" y="542"/>
                      </a:lnTo>
                      <a:lnTo>
                        <a:pt x="122" y="570"/>
                      </a:lnTo>
                      <a:lnTo>
                        <a:pt x="98" y="586"/>
                      </a:lnTo>
                      <a:lnTo>
                        <a:pt x="8" y="562"/>
                      </a:lnTo>
                      <a:lnTo>
                        <a:pt x="2" y="580"/>
                      </a:lnTo>
                      <a:lnTo>
                        <a:pt x="72" y="600"/>
                      </a:lnTo>
                      <a:lnTo>
                        <a:pt x="0" y="644"/>
                      </a:lnTo>
                      <a:lnTo>
                        <a:pt x="8" y="658"/>
                      </a:lnTo>
                      <a:lnTo>
                        <a:pt x="84" y="616"/>
                      </a:lnTo>
                      <a:lnTo>
                        <a:pt x="66" y="690"/>
                      </a:lnTo>
                      <a:lnTo>
                        <a:pt x="84" y="694"/>
                      </a:lnTo>
                      <a:lnTo>
                        <a:pt x="110" y="602"/>
                      </a:lnTo>
                      <a:lnTo>
                        <a:pt x="136" y="588"/>
                      </a:lnTo>
                      <a:lnTo>
                        <a:pt x="110" y="688"/>
                      </a:lnTo>
                      <a:lnTo>
                        <a:pt x="128" y="694"/>
                      </a:lnTo>
                      <a:lnTo>
                        <a:pt x="164" y="572"/>
                      </a:lnTo>
                      <a:lnTo>
                        <a:pt x="282" y="506"/>
                      </a:lnTo>
                      <a:lnTo>
                        <a:pt x="264" y="576"/>
                      </a:lnTo>
                      <a:lnTo>
                        <a:pt x="288" y="582"/>
                      </a:lnTo>
                      <a:lnTo>
                        <a:pt x="308" y="514"/>
                      </a:lnTo>
                      <a:lnTo>
                        <a:pt x="322" y="536"/>
                      </a:lnTo>
                      <a:lnTo>
                        <a:pt x="344" y="536"/>
                      </a:lnTo>
                      <a:lnTo>
                        <a:pt x="298" y="586"/>
                      </a:lnTo>
                      <a:lnTo>
                        <a:pt x="316" y="606"/>
                      </a:lnTo>
                      <a:lnTo>
                        <a:pt x="364" y="560"/>
                      </a:lnTo>
                      <a:lnTo>
                        <a:pt x="366" y="694"/>
                      </a:lnTo>
                      <a:lnTo>
                        <a:pt x="282" y="782"/>
                      </a:lnTo>
                      <a:lnTo>
                        <a:pt x="296" y="796"/>
                      </a:lnTo>
                      <a:lnTo>
                        <a:pt x="368" y="726"/>
                      </a:lnTo>
                      <a:lnTo>
                        <a:pt x="368" y="754"/>
                      </a:lnTo>
                      <a:lnTo>
                        <a:pt x="304" y="822"/>
                      </a:lnTo>
                      <a:lnTo>
                        <a:pt x="316" y="834"/>
                      </a:lnTo>
                      <a:lnTo>
                        <a:pt x="368" y="784"/>
                      </a:lnTo>
                      <a:lnTo>
                        <a:pt x="370" y="870"/>
                      </a:lnTo>
                      <a:lnTo>
                        <a:pt x="386" y="870"/>
                      </a:lnTo>
                      <a:lnTo>
                        <a:pt x="388" y="780"/>
                      </a:lnTo>
                      <a:lnTo>
                        <a:pt x="444" y="834"/>
                      </a:lnTo>
                      <a:lnTo>
                        <a:pt x="456" y="822"/>
                      </a:lnTo>
                      <a:lnTo>
                        <a:pt x="388" y="752"/>
                      </a:lnTo>
                      <a:lnTo>
                        <a:pt x="388" y="724"/>
                      </a:lnTo>
                      <a:lnTo>
                        <a:pt x="464" y="796"/>
                      </a:lnTo>
                      <a:lnTo>
                        <a:pt x="476" y="782"/>
                      </a:lnTo>
                      <a:lnTo>
                        <a:pt x="390" y="692"/>
                      </a:lnTo>
                      <a:lnTo>
                        <a:pt x="392" y="556"/>
                      </a:lnTo>
                      <a:lnTo>
                        <a:pt x="444" y="606"/>
                      </a:lnTo>
                      <a:lnTo>
                        <a:pt x="462" y="586"/>
                      </a:lnTo>
                      <a:lnTo>
                        <a:pt x="414" y="536"/>
                      </a:lnTo>
                      <a:lnTo>
                        <a:pt x="442" y="536"/>
                      </a:lnTo>
                      <a:lnTo>
                        <a:pt x="452" y="518"/>
                      </a:lnTo>
                      <a:lnTo>
                        <a:pt x="470" y="582"/>
                      </a:lnTo>
                      <a:lnTo>
                        <a:pt x="496" y="576"/>
                      </a:lnTo>
                      <a:lnTo>
                        <a:pt x="480" y="512"/>
                      </a:lnTo>
                      <a:lnTo>
                        <a:pt x="598" y="576"/>
                      </a:lnTo>
                      <a:lnTo>
                        <a:pt x="632" y="694"/>
                      </a:lnTo>
                      <a:lnTo>
                        <a:pt x="650" y="688"/>
                      </a:lnTo>
                      <a:lnTo>
                        <a:pt x="626" y="592"/>
                      </a:lnTo>
                      <a:lnTo>
                        <a:pt x="650" y="606"/>
                      </a:lnTo>
                      <a:lnTo>
                        <a:pt x="676" y="694"/>
                      </a:lnTo>
                      <a:lnTo>
                        <a:pt x="694" y="690"/>
                      </a:lnTo>
                      <a:lnTo>
                        <a:pt x="676" y="620"/>
                      </a:lnTo>
                      <a:lnTo>
                        <a:pt x="750" y="660"/>
                      </a:lnTo>
                      <a:lnTo>
                        <a:pt x="758" y="648"/>
                      </a:lnTo>
                      <a:lnTo>
                        <a:pt x="682" y="602"/>
                      </a:lnTo>
                      <a:lnTo>
                        <a:pt x="756" y="580"/>
                      </a:lnTo>
                      <a:close/>
                      <a:moveTo>
                        <a:pt x="418" y="496"/>
                      </a:moveTo>
                      <a:lnTo>
                        <a:pt x="346" y="496"/>
                      </a:lnTo>
                      <a:lnTo>
                        <a:pt x="308" y="436"/>
                      </a:lnTo>
                      <a:lnTo>
                        <a:pt x="346" y="376"/>
                      </a:lnTo>
                      <a:lnTo>
                        <a:pt x="418" y="376"/>
                      </a:lnTo>
                      <a:lnTo>
                        <a:pt x="456" y="436"/>
                      </a:lnTo>
                      <a:lnTo>
                        <a:pt x="418" y="49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73"/>
                <p:cNvSpPr>
                  <a:spLocks noChangeAspect="1" noEditPoints="1"/>
                </p:cNvSpPr>
                <p:nvPr/>
              </p:nvSpPr>
              <p:spPr bwMode="auto">
                <a:xfrm rot="20414437">
                  <a:off x="7564131" y="154734"/>
                  <a:ext cx="722936" cy="825205"/>
                </a:xfrm>
                <a:custGeom>
                  <a:avLst/>
                  <a:gdLst>
                    <a:gd name="T0" fmla="*/ 678 w 820"/>
                    <a:gd name="T1" fmla="*/ 610 h 936"/>
                    <a:gd name="T2" fmla="*/ 656 w 820"/>
                    <a:gd name="T3" fmla="*/ 598 h 936"/>
                    <a:gd name="T4" fmla="*/ 514 w 820"/>
                    <a:gd name="T5" fmla="*/ 512 h 936"/>
                    <a:gd name="T6" fmla="*/ 522 w 820"/>
                    <a:gd name="T7" fmla="*/ 468 h 936"/>
                    <a:gd name="T8" fmla="*/ 564 w 820"/>
                    <a:gd name="T9" fmla="*/ 414 h 936"/>
                    <a:gd name="T10" fmla="*/ 684 w 820"/>
                    <a:gd name="T11" fmla="*/ 324 h 936"/>
                    <a:gd name="T12" fmla="*/ 736 w 820"/>
                    <a:gd name="T13" fmla="*/ 292 h 936"/>
                    <a:gd name="T14" fmla="*/ 744 w 820"/>
                    <a:gd name="T15" fmla="*/ 196 h 936"/>
                    <a:gd name="T16" fmla="*/ 696 w 820"/>
                    <a:gd name="T17" fmla="*/ 198 h 936"/>
                    <a:gd name="T18" fmla="*/ 536 w 820"/>
                    <a:gd name="T19" fmla="*/ 364 h 936"/>
                    <a:gd name="T20" fmla="*/ 486 w 820"/>
                    <a:gd name="T21" fmla="*/ 384 h 936"/>
                    <a:gd name="T22" fmla="*/ 428 w 820"/>
                    <a:gd name="T23" fmla="*/ 356 h 936"/>
                    <a:gd name="T24" fmla="*/ 508 w 820"/>
                    <a:gd name="T25" fmla="*/ 92 h 936"/>
                    <a:gd name="T26" fmla="*/ 486 w 820"/>
                    <a:gd name="T27" fmla="*/ 50 h 936"/>
                    <a:gd name="T28" fmla="*/ 404 w 820"/>
                    <a:gd name="T29" fmla="*/ 0 h 936"/>
                    <a:gd name="T30" fmla="*/ 402 w 820"/>
                    <a:gd name="T31" fmla="*/ 120 h 936"/>
                    <a:gd name="T32" fmla="*/ 400 w 820"/>
                    <a:gd name="T33" fmla="*/ 184 h 936"/>
                    <a:gd name="T34" fmla="*/ 398 w 820"/>
                    <a:gd name="T35" fmla="*/ 356 h 936"/>
                    <a:gd name="T36" fmla="*/ 340 w 820"/>
                    <a:gd name="T37" fmla="*/ 382 h 936"/>
                    <a:gd name="T38" fmla="*/ 168 w 820"/>
                    <a:gd name="T39" fmla="*/ 312 h 936"/>
                    <a:gd name="T40" fmla="*/ 112 w 820"/>
                    <a:gd name="T41" fmla="*/ 280 h 936"/>
                    <a:gd name="T42" fmla="*/ 10 w 820"/>
                    <a:gd name="T43" fmla="*/ 224 h 936"/>
                    <a:gd name="T44" fmla="*/ 10 w 820"/>
                    <a:gd name="T45" fmla="*/ 324 h 936"/>
                    <a:gd name="T46" fmla="*/ 36 w 820"/>
                    <a:gd name="T47" fmla="*/ 364 h 936"/>
                    <a:gd name="T48" fmla="*/ 266 w 820"/>
                    <a:gd name="T49" fmla="*/ 398 h 936"/>
                    <a:gd name="T50" fmla="*/ 302 w 820"/>
                    <a:gd name="T51" fmla="*/ 468 h 936"/>
                    <a:gd name="T52" fmla="*/ 264 w 820"/>
                    <a:gd name="T53" fmla="*/ 532 h 936"/>
                    <a:gd name="T54" fmla="*/ 34 w 820"/>
                    <a:gd name="T55" fmla="*/ 580 h 936"/>
                    <a:gd name="T56" fmla="*/ 8 w 820"/>
                    <a:gd name="T57" fmla="*/ 620 h 936"/>
                    <a:gd name="T58" fmla="*/ 96 w 820"/>
                    <a:gd name="T59" fmla="*/ 658 h 936"/>
                    <a:gd name="T60" fmla="*/ 152 w 820"/>
                    <a:gd name="T61" fmla="*/ 628 h 936"/>
                    <a:gd name="T62" fmla="*/ 174 w 820"/>
                    <a:gd name="T63" fmla="*/ 616 h 936"/>
                    <a:gd name="T64" fmla="*/ 324 w 820"/>
                    <a:gd name="T65" fmla="*/ 532 h 936"/>
                    <a:gd name="T66" fmla="*/ 392 w 820"/>
                    <a:gd name="T67" fmla="*/ 574 h 936"/>
                    <a:gd name="T68" fmla="*/ 312 w 820"/>
                    <a:gd name="T69" fmla="*/ 842 h 936"/>
                    <a:gd name="T70" fmla="*/ 334 w 820"/>
                    <a:gd name="T71" fmla="*/ 884 h 936"/>
                    <a:gd name="T72" fmla="*/ 416 w 820"/>
                    <a:gd name="T73" fmla="*/ 936 h 936"/>
                    <a:gd name="T74" fmla="*/ 420 w 820"/>
                    <a:gd name="T75" fmla="*/ 814 h 936"/>
                    <a:gd name="T76" fmla="*/ 420 w 820"/>
                    <a:gd name="T77" fmla="*/ 750 h 936"/>
                    <a:gd name="T78" fmla="*/ 424 w 820"/>
                    <a:gd name="T79" fmla="*/ 576 h 936"/>
                    <a:gd name="T80" fmla="*/ 482 w 820"/>
                    <a:gd name="T81" fmla="*/ 552 h 936"/>
                    <a:gd name="T82" fmla="*/ 652 w 820"/>
                    <a:gd name="T83" fmla="*/ 622 h 936"/>
                    <a:gd name="T84" fmla="*/ 708 w 820"/>
                    <a:gd name="T85" fmla="*/ 654 h 936"/>
                    <a:gd name="T86" fmla="*/ 812 w 820"/>
                    <a:gd name="T87" fmla="*/ 710 h 936"/>
                    <a:gd name="T88" fmla="*/ 412 w 820"/>
                    <a:gd name="T89" fmla="*/ 546 h 936"/>
                    <a:gd name="T90" fmla="*/ 368 w 820"/>
                    <a:gd name="T91" fmla="*/ 532 h 936"/>
                    <a:gd name="T92" fmla="*/ 336 w 820"/>
                    <a:gd name="T93" fmla="*/ 482 h 936"/>
                    <a:gd name="T94" fmla="*/ 340 w 820"/>
                    <a:gd name="T95" fmla="*/ 436 h 936"/>
                    <a:gd name="T96" fmla="*/ 382 w 820"/>
                    <a:gd name="T97" fmla="*/ 394 h 936"/>
                    <a:gd name="T98" fmla="*/ 428 w 820"/>
                    <a:gd name="T99" fmla="*/ 390 h 936"/>
                    <a:gd name="T100" fmla="*/ 478 w 820"/>
                    <a:gd name="T101" fmla="*/ 424 h 936"/>
                    <a:gd name="T102" fmla="*/ 490 w 820"/>
                    <a:gd name="T103" fmla="*/ 468 h 936"/>
                    <a:gd name="T104" fmla="*/ 468 w 820"/>
                    <a:gd name="T105" fmla="*/ 522 h 936"/>
                    <a:gd name="T106" fmla="*/ 412 w 820"/>
                    <a:gd name="T107" fmla="*/ 54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0" h="936">
                      <a:moveTo>
                        <a:pt x="812" y="620"/>
                      </a:moveTo>
                      <a:lnTo>
                        <a:pt x="810" y="610"/>
                      </a:lnTo>
                      <a:lnTo>
                        <a:pt x="716" y="634"/>
                      </a:lnTo>
                      <a:lnTo>
                        <a:pt x="678" y="610"/>
                      </a:lnTo>
                      <a:lnTo>
                        <a:pt x="788" y="580"/>
                      </a:lnTo>
                      <a:lnTo>
                        <a:pt x="784" y="570"/>
                      </a:lnTo>
                      <a:lnTo>
                        <a:pt x="660" y="600"/>
                      </a:lnTo>
                      <a:lnTo>
                        <a:pt x="656" y="598"/>
                      </a:lnTo>
                      <a:lnTo>
                        <a:pt x="562" y="524"/>
                      </a:lnTo>
                      <a:lnTo>
                        <a:pt x="556" y="536"/>
                      </a:lnTo>
                      <a:lnTo>
                        <a:pt x="514" y="512"/>
                      </a:lnTo>
                      <a:lnTo>
                        <a:pt x="514" y="512"/>
                      </a:lnTo>
                      <a:lnTo>
                        <a:pt x="520" y="490"/>
                      </a:lnTo>
                      <a:lnTo>
                        <a:pt x="522" y="478"/>
                      </a:lnTo>
                      <a:lnTo>
                        <a:pt x="522" y="468"/>
                      </a:lnTo>
                      <a:lnTo>
                        <a:pt x="522" y="468"/>
                      </a:lnTo>
                      <a:lnTo>
                        <a:pt x="520" y="446"/>
                      </a:lnTo>
                      <a:lnTo>
                        <a:pt x="516" y="426"/>
                      </a:lnTo>
                      <a:lnTo>
                        <a:pt x="558" y="402"/>
                      </a:lnTo>
                      <a:lnTo>
                        <a:pt x="564" y="414"/>
                      </a:lnTo>
                      <a:lnTo>
                        <a:pt x="666" y="336"/>
                      </a:lnTo>
                      <a:lnTo>
                        <a:pt x="784" y="364"/>
                      </a:lnTo>
                      <a:lnTo>
                        <a:pt x="788" y="354"/>
                      </a:lnTo>
                      <a:lnTo>
                        <a:pt x="684" y="324"/>
                      </a:lnTo>
                      <a:lnTo>
                        <a:pt x="720" y="302"/>
                      </a:lnTo>
                      <a:lnTo>
                        <a:pt x="810" y="324"/>
                      </a:lnTo>
                      <a:lnTo>
                        <a:pt x="812" y="314"/>
                      </a:lnTo>
                      <a:lnTo>
                        <a:pt x="736" y="292"/>
                      </a:lnTo>
                      <a:lnTo>
                        <a:pt x="820" y="242"/>
                      </a:lnTo>
                      <a:lnTo>
                        <a:pt x="812" y="228"/>
                      </a:lnTo>
                      <a:lnTo>
                        <a:pt x="724" y="276"/>
                      </a:lnTo>
                      <a:lnTo>
                        <a:pt x="744" y="196"/>
                      </a:lnTo>
                      <a:lnTo>
                        <a:pt x="734" y="192"/>
                      </a:lnTo>
                      <a:lnTo>
                        <a:pt x="706" y="286"/>
                      </a:lnTo>
                      <a:lnTo>
                        <a:pt x="670" y="306"/>
                      </a:lnTo>
                      <a:lnTo>
                        <a:pt x="696" y="198"/>
                      </a:lnTo>
                      <a:lnTo>
                        <a:pt x="686" y="194"/>
                      </a:lnTo>
                      <a:lnTo>
                        <a:pt x="650" y="318"/>
                      </a:lnTo>
                      <a:lnTo>
                        <a:pt x="646" y="320"/>
                      </a:lnTo>
                      <a:lnTo>
                        <a:pt x="536" y="364"/>
                      </a:lnTo>
                      <a:lnTo>
                        <a:pt x="542" y="376"/>
                      </a:lnTo>
                      <a:lnTo>
                        <a:pt x="500" y="400"/>
                      </a:lnTo>
                      <a:lnTo>
                        <a:pt x="500" y="400"/>
                      </a:lnTo>
                      <a:lnTo>
                        <a:pt x="486" y="384"/>
                      </a:lnTo>
                      <a:lnTo>
                        <a:pt x="468" y="372"/>
                      </a:lnTo>
                      <a:lnTo>
                        <a:pt x="450" y="362"/>
                      </a:lnTo>
                      <a:lnTo>
                        <a:pt x="438" y="358"/>
                      </a:lnTo>
                      <a:lnTo>
                        <a:pt x="428" y="356"/>
                      </a:lnTo>
                      <a:lnTo>
                        <a:pt x="426" y="304"/>
                      </a:lnTo>
                      <a:lnTo>
                        <a:pt x="442" y="304"/>
                      </a:lnTo>
                      <a:lnTo>
                        <a:pt x="424" y="178"/>
                      </a:lnTo>
                      <a:lnTo>
                        <a:pt x="508" y="92"/>
                      </a:lnTo>
                      <a:lnTo>
                        <a:pt x="502" y="84"/>
                      </a:lnTo>
                      <a:lnTo>
                        <a:pt x="424" y="158"/>
                      </a:lnTo>
                      <a:lnTo>
                        <a:pt x="422" y="116"/>
                      </a:lnTo>
                      <a:lnTo>
                        <a:pt x="486" y="50"/>
                      </a:lnTo>
                      <a:lnTo>
                        <a:pt x="478" y="42"/>
                      </a:lnTo>
                      <a:lnTo>
                        <a:pt x="422" y="98"/>
                      </a:lnTo>
                      <a:lnTo>
                        <a:pt x="420" y="0"/>
                      </a:lnTo>
                      <a:lnTo>
                        <a:pt x="404" y="0"/>
                      </a:lnTo>
                      <a:lnTo>
                        <a:pt x="402" y="102"/>
                      </a:lnTo>
                      <a:lnTo>
                        <a:pt x="342" y="42"/>
                      </a:lnTo>
                      <a:lnTo>
                        <a:pt x="334" y="50"/>
                      </a:lnTo>
                      <a:lnTo>
                        <a:pt x="402" y="120"/>
                      </a:lnTo>
                      <a:lnTo>
                        <a:pt x="400" y="162"/>
                      </a:lnTo>
                      <a:lnTo>
                        <a:pt x="320" y="84"/>
                      </a:lnTo>
                      <a:lnTo>
                        <a:pt x="312" y="92"/>
                      </a:lnTo>
                      <a:lnTo>
                        <a:pt x="400" y="184"/>
                      </a:lnTo>
                      <a:lnTo>
                        <a:pt x="400" y="188"/>
                      </a:lnTo>
                      <a:lnTo>
                        <a:pt x="384" y="304"/>
                      </a:lnTo>
                      <a:lnTo>
                        <a:pt x="398" y="304"/>
                      </a:lnTo>
                      <a:lnTo>
                        <a:pt x="398" y="356"/>
                      </a:lnTo>
                      <a:lnTo>
                        <a:pt x="398" y="356"/>
                      </a:lnTo>
                      <a:lnTo>
                        <a:pt x="376" y="362"/>
                      </a:lnTo>
                      <a:lnTo>
                        <a:pt x="358" y="370"/>
                      </a:lnTo>
                      <a:lnTo>
                        <a:pt x="340" y="382"/>
                      </a:lnTo>
                      <a:lnTo>
                        <a:pt x="326" y="398"/>
                      </a:lnTo>
                      <a:lnTo>
                        <a:pt x="280" y="372"/>
                      </a:lnTo>
                      <a:lnTo>
                        <a:pt x="286" y="360"/>
                      </a:lnTo>
                      <a:lnTo>
                        <a:pt x="168" y="312"/>
                      </a:lnTo>
                      <a:lnTo>
                        <a:pt x="134" y="194"/>
                      </a:lnTo>
                      <a:lnTo>
                        <a:pt x="124" y="198"/>
                      </a:lnTo>
                      <a:lnTo>
                        <a:pt x="150" y="302"/>
                      </a:lnTo>
                      <a:lnTo>
                        <a:pt x="112" y="280"/>
                      </a:lnTo>
                      <a:lnTo>
                        <a:pt x="86" y="192"/>
                      </a:lnTo>
                      <a:lnTo>
                        <a:pt x="76" y="196"/>
                      </a:lnTo>
                      <a:lnTo>
                        <a:pt x="96" y="272"/>
                      </a:lnTo>
                      <a:lnTo>
                        <a:pt x="10" y="224"/>
                      </a:lnTo>
                      <a:lnTo>
                        <a:pt x="2" y="238"/>
                      </a:lnTo>
                      <a:lnTo>
                        <a:pt x="88" y="292"/>
                      </a:lnTo>
                      <a:lnTo>
                        <a:pt x="8" y="314"/>
                      </a:lnTo>
                      <a:lnTo>
                        <a:pt x="10" y="324"/>
                      </a:lnTo>
                      <a:lnTo>
                        <a:pt x="104" y="300"/>
                      </a:lnTo>
                      <a:lnTo>
                        <a:pt x="142" y="324"/>
                      </a:lnTo>
                      <a:lnTo>
                        <a:pt x="34" y="354"/>
                      </a:lnTo>
                      <a:lnTo>
                        <a:pt x="36" y="364"/>
                      </a:lnTo>
                      <a:lnTo>
                        <a:pt x="160" y="334"/>
                      </a:lnTo>
                      <a:lnTo>
                        <a:pt x="164" y="336"/>
                      </a:lnTo>
                      <a:lnTo>
                        <a:pt x="258" y="410"/>
                      </a:lnTo>
                      <a:lnTo>
                        <a:pt x="266" y="398"/>
                      </a:lnTo>
                      <a:lnTo>
                        <a:pt x="310" y="424"/>
                      </a:lnTo>
                      <a:lnTo>
                        <a:pt x="310" y="424"/>
                      </a:lnTo>
                      <a:lnTo>
                        <a:pt x="304" y="446"/>
                      </a:lnTo>
                      <a:lnTo>
                        <a:pt x="302" y="468"/>
                      </a:lnTo>
                      <a:lnTo>
                        <a:pt x="302" y="468"/>
                      </a:lnTo>
                      <a:lnTo>
                        <a:pt x="304" y="486"/>
                      </a:lnTo>
                      <a:lnTo>
                        <a:pt x="310" y="506"/>
                      </a:lnTo>
                      <a:lnTo>
                        <a:pt x="264" y="532"/>
                      </a:lnTo>
                      <a:lnTo>
                        <a:pt x="256" y="520"/>
                      </a:lnTo>
                      <a:lnTo>
                        <a:pt x="154" y="598"/>
                      </a:lnTo>
                      <a:lnTo>
                        <a:pt x="36" y="570"/>
                      </a:lnTo>
                      <a:lnTo>
                        <a:pt x="34" y="580"/>
                      </a:lnTo>
                      <a:lnTo>
                        <a:pt x="136" y="610"/>
                      </a:lnTo>
                      <a:lnTo>
                        <a:pt x="100" y="632"/>
                      </a:lnTo>
                      <a:lnTo>
                        <a:pt x="10" y="610"/>
                      </a:lnTo>
                      <a:lnTo>
                        <a:pt x="8" y="620"/>
                      </a:lnTo>
                      <a:lnTo>
                        <a:pt x="84" y="642"/>
                      </a:lnTo>
                      <a:lnTo>
                        <a:pt x="0" y="692"/>
                      </a:lnTo>
                      <a:lnTo>
                        <a:pt x="8" y="708"/>
                      </a:lnTo>
                      <a:lnTo>
                        <a:pt x="96" y="658"/>
                      </a:lnTo>
                      <a:lnTo>
                        <a:pt x="76" y="738"/>
                      </a:lnTo>
                      <a:lnTo>
                        <a:pt x="86" y="742"/>
                      </a:lnTo>
                      <a:lnTo>
                        <a:pt x="114" y="648"/>
                      </a:lnTo>
                      <a:lnTo>
                        <a:pt x="152" y="628"/>
                      </a:lnTo>
                      <a:lnTo>
                        <a:pt x="124" y="738"/>
                      </a:lnTo>
                      <a:lnTo>
                        <a:pt x="134" y="740"/>
                      </a:lnTo>
                      <a:lnTo>
                        <a:pt x="170" y="618"/>
                      </a:lnTo>
                      <a:lnTo>
                        <a:pt x="174" y="616"/>
                      </a:lnTo>
                      <a:lnTo>
                        <a:pt x="284" y="570"/>
                      </a:lnTo>
                      <a:lnTo>
                        <a:pt x="278" y="558"/>
                      </a:lnTo>
                      <a:lnTo>
                        <a:pt x="324" y="532"/>
                      </a:lnTo>
                      <a:lnTo>
                        <a:pt x="324" y="532"/>
                      </a:lnTo>
                      <a:lnTo>
                        <a:pt x="338" y="548"/>
                      </a:lnTo>
                      <a:lnTo>
                        <a:pt x="354" y="560"/>
                      </a:lnTo>
                      <a:lnTo>
                        <a:pt x="372" y="568"/>
                      </a:lnTo>
                      <a:lnTo>
                        <a:pt x="392" y="574"/>
                      </a:lnTo>
                      <a:lnTo>
                        <a:pt x="394" y="624"/>
                      </a:lnTo>
                      <a:lnTo>
                        <a:pt x="380" y="624"/>
                      </a:lnTo>
                      <a:lnTo>
                        <a:pt x="396" y="752"/>
                      </a:lnTo>
                      <a:lnTo>
                        <a:pt x="312" y="842"/>
                      </a:lnTo>
                      <a:lnTo>
                        <a:pt x="320" y="850"/>
                      </a:lnTo>
                      <a:lnTo>
                        <a:pt x="396" y="774"/>
                      </a:lnTo>
                      <a:lnTo>
                        <a:pt x="398" y="818"/>
                      </a:lnTo>
                      <a:lnTo>
                        <a:pt x="334" y="884"/>
                      </a:lnTo>
                      <a:lnTo>
                        <a:pt x="342" y="892"/>
                      </a:lnTo>
                      <a:lnTo>
                        <a:pt x="398" y="838"/>
                      </a:lnTo>
                      <a:lnTo>
                        <a:pt x="400" y="936"/>
                      </a:lnTo>
                      <a:lnTo>
                        <a:pt x="416" y="936"/>
                      </a:lnTo>
                      <a:lnTo>
                        <a:pt x="418" y="834"/>
                      </a:lnTo>
                      <a:lnTo>
                        <a:pt x="478" y="892"/>
                      </a:lnTo>
                      <a:lnTo>
                        <a:pt x="486" y="884"/>
                      </a:lnTo>
                      <a:lnTo>
                        <a:pt x="420" y="814"/>
                      </a:lnTo>
                      <a:lnTo>
                        <a:pt x="420" y="772"/>
                      </a:lnTo>
                      <a:lnTo>
                        <a:pt x="502" y="850"/>
                      </a:lnTo>
                      <a:lnTo>
                        <a:pt x="508" y="842"/>
                      </a:lnTo>
                      <a:lnTo>
                        <a:pt x="420" y="750"/>
                      </a:lnTo>
                      <a:lnTo>
                        <a:pt x="420" y="744"/>
                      </a:lnTo>
                      <a:lnTo>
                        <a:pt x="436" y="624"/>
                      </a:lnTo>
                      <a:lnTo>
                        <a:pt x="422" y="624"/>
                      </a:lnTo>
                      <a:lnTo>
                        <a:pt x="424" y="576"/>
                      </a:lnTo>
                      <a:lnTo>
                        <a:pt x="424" y="576"/>
                      </a:lnTo>
                      <a:lnTo>
                        <a:pt x="444" y="570"/>
                      </a:lnTo>
                      <a:lnTo>
                        <a:pt x="464" y="564"/>
                      </a:lnTo>
                      <a:lnTo>
                        <a:pt x="482" y="552"/>
                      </a:lnTo>
                      <a:lnTo>
                        <a:pt x="498" y="536"/>
                      </a:lnTo>
                      <a:lnTo>
                        <a:pt x="540" y="562"/>
                      </a:lnTo>
                      <a:lnTo>
                        <a:pt x="534" y="574"/>
                      </a:lnTo>
                      <a:lnTo>
                        <a:pt x="652" y="622"/>
                      </a:lnTo>
                      <a:lnTo>
                        <a:pt x="686" y="740"/>
                      </a:lnTo>
                      <a:lnTo>
                        <a:pt x="696" y="738"/>
                      </a:lnTo>
                      <a:lnTo>
                        <a:pt x="670" y="632"/>
                      </a:lnTo>
                      <a:lnTo>
                        <a:pt x="708" y="654"/>
                      </a:lnTo>
                      <a:lnTo>
                        <a:pt x="734" y="742"/>
                      </a:lnTo>
                      <a:lnTo>
                        <a:pt x="744" y="738"/>
                      </a:lnTo>
                      <a:lnTo>
                        <a:pt x="724" y="662"/>
                      </a:lnTo>
                      <a:lnTo>
                        <a:pt x="812" y="710"/>
                      </a:lnTo>
                      <a:lnTo>
                        <a:pt x="820" y="696"/>
                      </a:lnTo>
                      <a:lnTo>
                        <a:pt x="732" y="644"/>
                      </a:lnTo>
                      <a:lnTo>
                        <a:pt x="812" y="620"/>
                      </a:lnTo>
                      <a:close/>
                      <a:moveTo>
                        <a:pt x="412" y="546"/>
                      </a:moveTo>
                      <a:lnTo>
                        <a:pt x="412" y="546"/>
                      </a:lnTo>
                      <a:lnTo>
                        <a:pt x="396" y="544"/>
                      </a:lnTo>
                      <a:lnTo>
                        <a:pt x="382" y="540"/>
                      </a:lnTo>
                      <a:lnTo>
                        <a:pt x="368" y="532"/>
                      </a:lnTo>
                      <a:lnTo>
                        <a:pt x="358" y="522"/>
                      </a:lnTo>
                      <a:lnTo>
                        <a:pt x="348" y="510"/>
                      </a:lnTo>
                      <a:lnTo>
                        <a:pt x="340" y="498"/>
                      </a:lnTo>
                      <a:lnTo>
                        <a:pt x="336" y="482"/>
                      </a:lnTo>
                      <a:lnTo>
                        <a:pt x="334" y="468"/>
                      </a:lnTo>
                      <a:lnTo>
                        <a:pt x="334" y="468"/>
                      </a:lnTo>
                      <a:lnTo>
                        <a:pt x="336" y="452"/>
                      </a:lnTo>
                      <a:lnTo>
                        <a:pt x="340" y="436"/>
                      </a:lnTo>
                      <a:lnTo>
                        <a:pt x="348" y="424"/>
                      </a:lnTo>
                      <a:lnTo>
                        <a:pt x="358" y="412"/>
                      </a:lnTo>
                      <a:lnTo>
                        <a:pt x="368" y="402"/>
                      </a:lnTo>
                      <a:lnTo>
                        <a:pt x="382" y="394"/>
                      </a:lnTo>
                      <a:lnTo>
                        <a:pt x="396" y="390"/>
                      </a:lnTo>
                      <a:lnTo>
                        <a:pt x="412" y="388"/>
                      </a:lnTo>
                      <a:lnTo>
                        <a:pt x="412" y="388"/>
                      </a:lnTo>
                      <a:lnTo>
                        <a:pt x="428" y="390"/>
                      </a:lnTo>
                      <a:lnTo>
                        <a:pt x="442" y="394"/>
                      </a:lnTo>
                      <a:lnTo>
                        <a:pt x="456" y="402"/>
                      </a:lnTo>
                      <a:lnTo>
                        <a:pt x="468" y="412"/>
                      </a:lnTo>
                      <a:lnTo>
                        <a:pt x="478" y="424"/>
                      </a:lnTo>
                      <a:lnTo>
                        <a:pt x="484" y="436"/>
                      </a:lnTo>
                      <a:lnTo>
                        <a:pt x="490" y="452"/>
                      </a:lnTo>
                      <a:lnTo>
                        <a:pt x="490" y="468"/>
                      </a:lnTo>
                      <a:lnTo>
                        <a:pt x="490" y="468"/>
                      </a:lnTo>
                      <a:lnTo>
                        <a:pt x="490" y="482"/>
                      </a:lnTo>
                      <a:lnTo>
                        <a:pt x="484" y="498"/>
                      </a:lnTo>
                      <a:lnTo>
                        <a:pt x="478" y="510"/>
                      </a:lnTo>
                      <a:lnTo>
                        <a:pt x="468" y="522"/>
                      </a:lnTo>
                      <a:lnTo>
                        <a:pt x="456" y="532"/>
                      </a:lnTo>
                      <a:lnTo>
                        <a:pt x="442" y="540"/>
                      </a:lnTo>
                      <a:lnTo>
                        <a:pt x="428" y="544"/>
                      </a:lnTo>
                      <a:lnTo>
                        <a:pt x="412" y="546"/>
                      </a:lnTo>
                      <a:lnTo>
                        <a:pt x="412" y="54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77"/>
                <p:cNvSpPr>
                  <a:spLocks noChangeAspect="1" noEditPoints="1"/>
                </p:cNvSpPr>
                <p:nvPr/>
              </p:nvSpPr>
              <p:spPr bwMode="auto">
                <a:xfrm rot="20957513">
                  <a:off x="7869058" y="3830515"/>
                  <a:ext cx="639682" cy="729516"/>
                </a:xfrm>
                <a:custGeom>
                  <a:avLst/>
                  <a:gdLst>
                    <a:gd name="T0" fmla="*/ 718 w 826"/>
                    <a:gd name="T1" fmla="*/ 634 h 942"/>
                    <a:gd name="T2" fmla="*/ 788 w 826"/>
                    <a:gd name="T3" fmla="*/ 570 h 942"/>
                    <a:gd name="T4" fmla="*/ 542 w 826"/>
                    <a:gd name="T5" fmla="*/ 472 h 942"/>
                    <a:gd name="T6" fmla="*/ 788 w 826"/>
                    <a:gd name="T7" fmla="*/ 376 h 942"/>
                    <a:gd name="T8" fmla="*/ 722 w 826"/>
                    <a:gd name="T9" fmla="*/ 314 h 942"/>
                    <a:gd name="T10" fmla="*/ 748 w 826"/>
                    <a:gd name="T11" fmla="*/ 298 h 942"/>
                    <a:gd name="T12" fmla="*/ 730 w 826"/>
                    <a:gd name="T13" fmla="*/ 276 h 942"/>
                    <a:gd name="T14" fmla="*/ 704 w 826"/>
                    <a:gd name="T15" fmla="*/ 290 h 942"/>
                    <a:gd name="T16" fmla="*/ 684 w 826"/>
                    <a:gd name="T17" fmla="*/ 196 h 942"/>
                    <a:gd name="T18" fmla="*/ 478 w 826"/>
                    <a:gd name="T19" fmla="*/ 360 h 942"/>
                    <a:gd name="T20" fmla="*/ 516 w 826"/>
                    <a:gd name="T21" fmla="*/ 100 h 942"/>
                    <a:gd name="T22" fmla="*/ 430 w 826"/>
                    <a:gd name="T23" fmla="*/ 124 h 942"/>
                    <a:gd name="T24" fmla="*/ 430 w 826"/>
                    <a:gd name="T25" fmla="*/ 94 h 942"/>
                    <a:gd name="T26" fmla="*/ 402 w 826"/>
                    <a:gd name="T27" fmla="*/ 98 h 942"/>
                    <a:gd name="T28" fmla="*/ 400 w 826"/>
                    <a:gd name="T29" fmla="*/ 128 h 942"/>
                    <a:gd name="T30" fmla="*/ 310 w 826"/>
                    <a:gd name="T31" fmla="*/ 100 h 942"/>
                    <a:gd name="T32" fmla="*/ 352 w 826"/>
                    <a:gd name="T33" fmla="*/ 360 h 942"/>
                    <a:gd name="T34" fmla="*/ 142 w 826"/>
                    <a:gd name="T35" fmla="*/ 196 h 942"/>
                    <a:gd name="T36" fmla="*/ 120 w 826"/>
                    <a:gd name="T37" fmla="*/ 284 h 942"/>
                    <a:gd name="T38" fmla="*/ 94 w 826"/>
                    <a:gd name="T39" fmla="*/ 270 h 942"/>
                    <a:gd name="T40" fmla="*/ 84 w 826"/>
                    <a:gd name="T41" fmla="*/ 296 h 942"/>
                    <a:gd name="T42" fmla="*/ 110 w 826"/>
                    <a:gd name="T43" fmla="*/ 312 h 942"/>
                    <a:gd name="T44" fmla="*/ 40 w 826"/>
                    <a:gd name="T45" fmla="*/ 376 h 942"/>
                    <a:gd name="T46" fmla="*/ 290 w 826"/>
                    <a:gd name="T47" fmla="*/ 472 h 942"/>
                    <a:gd name="T48" fmla="*/ 40 w 826"/>
                    <a:gd name="T49" fmla="*/ 570 h 942"/>
                    <a:gd name="T50" fmla="*/ 104 w 826"/>
                    <a:gd name="T51" fmla="*/ 632 h 942"/>
                    <a:gd name="T52" fmla="*/ 80 w 826"/>
                    <a:gd name="T53" fmla="*/ 648 h 942"/>
                    <a:gd name="T54" fmla="*/ 96 w 826"/>
                    <a:gd name="T55" fmla="*/ 670 h 942"/>
                    <a:gd name="T56" fmla="*/ 122 w 826"/>
                    <a:gd name="T57" fmla="*/ 656 h 942"/>
                    <a:gd name="T58" fmla="*/ 142 w 826"/>
                    <a:gd name="T59" fmla="*/ 748 h 942"/>
                    <a:gd name="T60" fmla="*/ 352 w 826"/>
                    <a:gd name="T61" fmla="*/ 584 h 942"/>
                    <a:gd name="T62" fmla="*/ 310 w 826"/>
                    <a:gd name="T63" fmla="*/ 846 h 942"/>
                    <a:gd name="T64" fmla="*/ 396 w 826"/>
                    <a:gd name="T65" fmla="*/ 820 h 942"/>
                    <a:gd name="T66" fmla="*/ 398 w 826"/>
                    <a:gd name="T67" fmla="*/ 850 h 942"/>
                    <a:gd name="T68" fmla="*/ 426 w 826"/>
                    <a:gd name="T69" fmla="*/ 846 h 942"/>
                    <a:gd name="T70" fmla="*/ 426 w 826"/>
                    <a:gd name="T71" fmla="*/ 816 h 942"/>
                    <a:gd name="T72" fmla="*/ 516 w 826"/>
                    <a:gd name="T73" fmla="*/ 844 h 942"/>
                    <a:gd name="T74" fmla="*/ 478 w 826"/>
                    <a:gd name="T75" fmla="*/ 584 h 942"/>
                    <a:gd name="T76" fmla="*/ 684 w 826"/>
                    <a:gd name="T77" fmla="*/ 748 h 942"/>
                    <a:gd name="T78" fmla="*/ 706 w 826"/>
                    <a:gd name="T79" fmla="*/ 660 h 942"/>
                    <a:gd name="T80" fmla="*/ 732 w 826"/>
                    <a:gd name="T81" fmla="*/ 674 h 942"/>
                    <a:gd name="T82" fmla="*/ 742 w 826"/>
                    <a:gd name="T83" fmla="*/ 648 h 942"/>
                    <a:gd name="T84" fmla="*/ 376 w 826"/>
                    <a:gd name="T85" fmla="*/ 544 h 942"/>
                    <a:gd name="T86" fmla="*/ 456 w 826"/>
                    <a:gd name="T87" fmla="*/ 40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6" h="942">
                      <a:moveTo>
                        <a:pt x="818" y="628"/>
                      </a:moveTo>
                      <a:lnTo>
                        <a:pt x="814" y="610"/>
                      </a:lnTo>
                      <a:lnTo>
                        <a:pt x="718" y="634"/>
                      </a:lnTo>
                      <a:lnTo>
                        <a:pt x="690" y="616"/>
                      </a:lnTo>
                      <a:lnTo>
                        <a:pt x="792" y="588"/>
                      </a:lnTo>
                      <a:lnTo>
                        <a:pt x="788" y="570"/>
                      </a:lnTo>
                      <a:lnTo>
                        <a:pt x="662" y="600"/>
                      </a:lnTo>
                      <a:lnTo>
                        <a:pt x="518" y="514"/>
                      </a:lnTo>
                      <a:lnTo>
                        <a:pt x="542" y="472"/>
                      </a:lnTo>
                      <a:lnTo>
                        <a:pt x="520" y="436"/>
                      </a:lnTo>
                      <a:lnTo>
                        <a:pt x="668" y="346"/>
                      </a:lnTo>
                      <a:lnTo>
                        <a:pt x="788" y="376"/>
                      </a:lnTo>
                      <a:lnTo>
                        <a:pt x="792" y="358"/>
                      </a:lnTo>
                      <a:lnTo>
                        <a:pt x="694" y="330"/>
                      </a:lnTo>
                      <a:lnTo>
                        <a:pt x="722" y="314"/>
                      </a:lnTo>
                      <a:lnTo>
                        <a:pt x="814" y="336"/>
                      </a:lnTo>
                      <a:lnTo>
                        <a:pt x="818" y="318"/>
                      </a:lnTo>
                      <a:lnTo>
                        <a:pt x="748" y="298"/>
                      </a:lnTo>
                      <a:lnTo>
                        <a:pt x="826" y="250"/>
                      </a:lnTo>
                      <a:lnTo>
                        <a:pt x="814" y="228"/>
                      </a:lnTo>
                      <a:lnTo>
                        <a:pt x="730" y="276"/>
                      </a:lnTo>
                      <a:lnTo>
                        <a:pt x="750" y="200"/>
                      </a:lnTo>
                      <a:lnTo>
                        <a:pt x="732" y="196"/>
                      </a:lnTo>
                      <a:lnTo>
                        <a:pt x="704" y="290"/>
                      </a:lnTo>
                      <a:lnTo>
                        <a:pt x="676" y="306"/>
                      </a:lnTo>
                      <a:lnTo>
                        <a:pt x="702" y="202"/>
                      </a:lnTo>
                      <a:lnTo>
                        <a:pt x="684" y="196"/>
                      </a:lnTo>
                      <a:lnTo>
                        <a:pt x="648" y="320"/>
                      </a:lnTo>
                      <a:lnTo>
                        <a:pt x="502" y="400"/>
                      </a:lnTo>
                      <a:lnTo>
                        <a:pt x="478" y="360"/>
                      </a:lnTo>
                      <a:lnTo>
                        <a:pt x="434" y="360"/>
                      </a:lnTo>
                      <a:lnTo>
                        <a:pt x="432" y="188"/>
                      </a:lnTo>
                      <a:lnTo>
                        <a:pt x="516" y="100"/>
                      </a:lnTo>
                      <a:lnTo>
                        <a:pt x="504" y="86"/>
                      </a:lnTo>
                      <a:lnTo>
                        <a:pt x="430" y="158"/>
                      </a:lnTo>
                      <a:lnTo>
                        <a:pt x="430" y="124"/>
                      </a:lnTo>
                      <a:lnTo>
                        <a:pt x="494" y="58"/>
                      </a:lnTo>
                      <a:lnTo>
                        <a:pt x="482" y="46"/>
                      </a:lnTo>
                      <a:lnTo>
                        <a:pt x="430" y="94"/>
                      </a:lnTo>
                      <a:lnTo>
                        <a:pt x="428" y="0"/>
                      </a:lnTo>
                      <a:lnTo>
                        <a:pt x="402" y="0"/>
                      </a:lnTo>
                      <a:lnTo>
                        <a:pt x="402" y="98"/>
                      </a:lnTo>
                      <a:lnTo>
                        <a:pt x="346" y="44"/>
                      </a:lnTo>
                      <a:lnTo>
                        <a:pt x="332" y="58"/>
                      </a:lnTo>
                      <a:lnTo>
                        <a:pt x="400" y="128"/>
                      </a:lnTo>
                      <a:lnTo>
                        <a:pt x="400" y="160"/>
                      </a:lnTo>
                      <a:lnTo>
                        <a:pt x="324" y="86"/>
                      </a:lnTo>
                      <a:lnTo>
                        <a:pt x="310" y="100"/>
                      </a:lnTo>
                      <a:lnTo>
                        <a:pt x="400" y="192"/>
                      </a:lnTo>
                      <a:lnTo>
                        <a:pt x="396" y="360"/>
                      </a:lnTo>
                      <a:lnTo>
                        <a:pt x="352" y="360"/>
                      </a:lnTo>
                      <a:lnTo>
                        <a:pt x="332" y="398"/>
                      </a:lnTo>
                      <a:lnTo>
                        <a:pt x="178" y="314"/>
                      </a:lnTo>
                      <a:lnTo>
                        <a:pt x="142" y="196"/>
                      </a:lnTo>
                      <a:lnTo>
                        <a:pt x="124" y="202"/>
                      </a:lnTo>
                      <a:lnTo>
                        <a:pt x="150" y="300"/>
                      </a:lnTo>
                      <a:lnTo>
                        <a:pt x="120" y="284"/>
                      </a:lnTo>
                      <a:lnTo>
                        <a:pt x="94" y="194"/>
                      </a:lnTo>
                      <a:lnTo>
                        <a:pt x="78" y="200"/>
                      </a:lnTo>
                      <a:lnTo>
                        <a:pt x="94" y="270"/>
                      </a:lnTo>
                      <a:lnTo>
                        <a:pt x="14" y="226"/>
                      </a:lnTo>
                      <a:lnTo>
                        <a:pt x="2" y="246"/>
                      </a:lnTo>
                      <a:lnTo>
                        <a:pt x="84" y="296"/>
                      </a:lnTo>
                      <a:lnTo>
                        <a:pt x="10" y="318"/>
                      </a:lnTo>
                      <a:lnTo>
                        <a:pt x="14" y="336"/>
                      </a:lnTo>
                      <a:lnTo>
                        <a:pt x="110" y="312"/>
                      </a:lnTo>
                      <a:lnTo>
                        <a:pt x="136" y="328"/>
                      </a:lnTo>
                      <a:lnTo>
                        <a:pt x="34" y="358"/>
                      </a:lnTo>
                      <a:lnTo>
                        <a:pt x="40" y="376"/>
                      </a:lnTo>
                      <a:lnTo>
                        <a:pt x="164" y="346"/>
                      </a:lnTo>
                      <a:lnTo>
                        <a:pt x="312" y="434"/>
                      </a:lnTo>
                      <a:lnTo>
                        <a:pt x="290" y="472"/>
                      </a:lnTo>
                      <a:lnTo>
                        <a:pt x="310" y="508"/>
                      </a:lnTo>
                      <a:lnTo>
                        <a:pt x="160" y="598"/>
                      </a:lnTo>
                      <a:lnTo>
                        <a:pt x="40" y="570"/>
                      </a:lnTo>
                      <a:lnTo>
                        <a:pt x="34" y="588"/>
                      </a:lnTo>
                      <a:lnTo>
                        <a:pt x="132" y="616"/>
                      </a:lnTo>
                      <a:lnTo>
                        <a:pt x="104" y="632"/>
                      </a:lnTo>
                      <a:lnTo>
                        <a:pt x="14" y="610"/>
                      </a:lnTo>
                      <a:lnTo>
                        <a:pt x="10" y="628"/>
                      </a:lnTo>
                      <a:lnTo>
                        <a:pt x="80" y="648"/>
                      </a:lnTo>
                      <a:lnTo>
                        <a:pt x="0" y="696"/>
                      </a:lnTo>
                      <a:lnTo>
                        <a:pt x="12" y="716"/>
                      </a:lnTo>
                      <a:lnTo>
                        <a:pt x="96" y="670"/>
                      </a:lnTo>
                      <a:lnTo>
                        <a:pt x="78" y="746"/>
                      </a:lnTo>
                      <a:lnTo>
                        <a:pt x="94" y="750"/>
                      </a:lnTo>
                      <a:lnTo>
                        <a:pt x="122" y="656"/>
                      </a:lnTo>
                      <a:lnTo>
                        <a:pt x="150" y="640"/>
                      </a:lnTo>
                      <a:lnTo>
                        <a:pt x="124" y="744"/>
                      </a:lnTo>
                      <a:lnTo>
                        <a:pt x="142" y="748"/>
                      </a:lnTo>
                      <a:lnTo>
                        <a:pt x="178" y="624"/>
                      </a:lnTo>
                      <a:lnTo>
                        <a:pt x="328" y="542"/>
                      </a:lnTo>
                      <a:lnTo>
                        <a:pt x="352" y="584"/>
                      </a:lnTo>
                      <a:lnTo>
                        <a:pt x="392" y="584"/>
                      </a:lnTo>
                      <a:lnTo>
                        <a:pt x="396" y="756"/>
                      </a:lnTo>
                      <a:lnTo>
                        <a:pt x="310" y="846"/>
                      </a:lnTo>
                      <a:lnTo>
                        <a:pt x="324" y="858"/>
                      </a:lnTo>
                      <a:lnTo>
                        <a:pt x="396" y="788"/>
                      </a:lnTo>
                      <a:lnTo>
                        <a:pt x="396" y="820"/>
                      </a:lnTo>
                      <a:lnTo>
                        <a:pt x="332" y="888"/>
                      </a:lnTo>
                      <a:lnTo>
                        <a:pt x="346" y="900"/>
                      </a:lnTo>
                      <a:lnTo>
                        <a:pt x="398" y="850"/>
                      </a:lnTo>
                      <a:lnTo>
                        <a:pt x="400" y="942"/>
                      </a:lnTo>
                      <a:lnTo>
                        <a:pt x="424" y="942"/>
                      </a:lnTo>
                      <a:lnTo>
                        <a:pt x="426" y="846"/>
                      </a:lnTo>
                      <a:lnTo>
                        <a:pt x="482" y="900"/>
                      </a:lnTo>
                      <a:lnTo>
                        <a:pt x="494" y="888"/>
                      </a:lnTo>
                      <a:lnTo>
                        <a:pt x="426" y="816"/>
                      </a:lnTo>
                      <a:lnTo>
                        <a:pt x="426" y="784"/>
                      </a:lnTo>
                      <a:lnTo>
                        <a:pt x="504" y="858"/>
                      </a:lnTo>
                      <a:lnTo>
                        <a:pt x="516" y="844"/>
                      </a:lnTo>
                      <a:lnTo>
                        <a:pt x="428" y="752"/>
                      </a:lnTo>
                      <a:lnTo>
                        <a:pt x="430" y="584"/>
                      </a:lnTo>
                      <a:lnTo>
                        <a:pt x="478" y="584"/>
                      </a:lnTo>
                      <a:lnTo>
                        <a:pt x="500" y="548"/>
                      </a:lnTo>
                      <a:lnTo>
                        <a:pt x="650" y="630"/>
                      </a:lnTo>
                      <a:lnTo>
                        <a:pt x="684" y="748"/>
                      </a:lnTo>
                      <a:lnTo>
                        <a:pt x="702" y="744"/>
                      </a:lnTo>
                      <a:lnTo>
                        <a:pt x="678" y="646"/>
                      </a:lnTo>
                      <a:lnTo>
                        <a:pt x="706" y="660"/>
                      </a:lnTo>
                      <a:lnTo>
                        <a:pt x="732" y="750"/>
                      </a:lnTo>
                      <a:lnTo>
                        <a:pt x="750" y="746"/>
                      </a:lnTo>
                      <a:lnTo>
                        <a:pt x="732" y="674"/>
                      </a:lnTo>
                      <a:lnTo>
                        <a:pt x="812" y="720"/>
                      </a:lnTo>
                      <a:lnTo>
                        <a:pt x="826" y="698"/>
                      </a:lnTo>
                      <a:lnTo>
                        <a:pt x="742" y="648"/>
                      </a:lnTo>
                      <a:lnTo>
                        <a:pt x="818" y="628"/>
                      </a:lnTo>
                      <a:close/>
                      <a:moveTo>
                        <a:pt x="456" y="544"/>
                      </a:moveTo>
                      <a:lnTo>
                        <a:pt x="376" y="544"/>
                      </a:lnTo>
                      <a:lnTo>
                        <a:pt x="336" y="472"/>
                      </a:lnTo>
                      <a:lnTo>
                        <a:pt x="376" y="400"/>
                      </a:lnTo>
                      <a:lnTo>
                        <a:pt x="456" y="400"/>
                      </a:lnTo>
                      <a:lnTo>
                        <a:pt x="496" y="472"/>
                      </a:lnTo>
                      <a:lnTo>
                        <a:pt x="456" y="544"/>
                      </a:lnTo>
                      <a:close/>
                    </a:path>
                  </a:pathLst>
                </a:custGeom>
                <a:noFill/>
                <a:ln>
                  <a:solidFill>
                    <a:srgbClr val="FEFFFF">
                      <a:alpha val="26000"/>
                    </a:srgbClr>
                  </a:solidFill>
                </a:ln>
                <a:effectLst/>
                <a:extLst/>
              </p:spPr>
              <p:txBody>
                <a:bodyPr vert="horz" wrap="square" lIns="91440" tIns="45720" rIns="91440" bIns="45720" numCol="1" anchor="t" anchorCtr="0" compatLnSpc="1">
                  <a:prstTxWarp prst="textNoShape">
                    <a:avLst/>
                  </a:prstTxWarp>
                </a:bodyPr>
                <a:lstStyle/>
                <a:p>
                  <a:endParaRPr lang="en-US"/>
                </a:p>
              </p:txBody>
            </p:sp>
            <p:sp>
              <p:nvSpPr>
                <p:cNvPr id="230" name="Freeform 81"/>
                <p:cNvSpPr>
                  <a:spLocks noChangeAspect="1" noEditPoints="1"/>
                </p:cNvSpPr>
                <p:nvPr/>
              </p:nvSpPr>
              <p:spPr bwMode="auto">
                <a:xfrm rot="924218">
                  <a:off x="8027251" y="1799143"/>
                  <a:ext cx="766532" cy="869062"/>
                </a:xfrm>
                <a:custGeom>
                  <a:avLst/>
                  <a:gdLst>
                    <a:gd name="T0" fmla="*/ 546 w 628"/>
                    <a:gd name="T1" fmla="*/ 480 h 712"/>
                    <a:gd name="T2" fmla="*/ 598 w 628"/>
                    <a:gd name="T3" fmla="*/ 430 h 712"/>
                    <a:gd name="T4" fmla="*/ 400 w 628"/>
                    <a:gd name="T5" fmla="*/ 374 h 712"/>
                    <a:gd name="T6" fmla="*/ 402 w 628"/>
                    <a:gd name="T7" fmla="*/ 354 h 712"/>
                    <a:gd name="T8" fmla="*/ 508 w 628"/>
                    <a:gd name="T9" fmla="*/ 254 h 712"/>
                    <a:gd name="T10" fmla="*/ 524 w 628"/>
                    <a:gd name="T11" fmla="*/ 246 h 712"/>
                    <a:gd name="T12" fmla="*/ 620 w 628"/>
                    <a:gd name="T13" fmla="*/ 236 h 712"/>
                    <a:gd name="T14" fmla="*/ 620 w 628"/>
                    <a:gd name="T15" fmla="*/ 170 h 712"/>
                    <a:gd name="T16" fmla="*/ 558 w 628"/>
                    <a:gd name="T17" fmla="*/ 144 h 712"/>
                    <a:gd name="T18" fmla="*/ 532 w 628"/>
                    <a:gd name="T19" fmla="*/ 148 h 712"/>
                    <a:gd name="T20" fmla="*/ 450 w 628"/>
                    <a:gd name="T21" fmla="*/ 264 h 712"/>
                    <a:gd name="T22" fmla="*/ 360 w 628"/>
                    <a:gd name="T23" fmla="*/ 278 h 712"/>
                    <a:gd name="T24" fmla="*/ 324 w 628"/>
                    <a:gd name="T25" fmla="*/ 136 h 712"/>
                    <a:gd name="T26" fmla="*/ 324 w 628"/>
                    <a:gd name="T27" fmla="*/ 118 h 712"/>
                    <a:gd name="T28" fmla="*/ 366 w 628"/>
                    <a:gd name="T29" fmla="*/ 30 h 712"/>
                    <a:gd name="T30" fmla="*/ 308 w 628"/>
                    <a:gd name="T31" fmla="*/ 0 h 712"/>
                    <a:gd name="T32" fmla="*/ 254 w 628"/>
                    <a:gd name="T33" fmla="*/ 36 h 712"/>
                    <a:gd name="T34" fmla="*/ 244 w 628"/>
                    <a:gd name="T35" fmla="*/ 62 h 712"/>
                    <a:gd name="T36" fmla="*/ 304 w 628"/>
                    <a:gd name="T37" fmla="*/ 190 h 712"/>
                    <a:gd name="T38" fmla="*/ 272 w 628"/>
                    <a:gd name="T39" fmla="*/ 278 h 712"/>
                    <a:gd name="T40" fmla="*/ 130 w 628"/>
                    <a:gd name="T41" fmla="*/ 234 h 712"/>
                    <a:gd name="T42" fmla="*/ 114 w 628"/>
                    <a:gd name="T43" fmla="*/ 226 h 712"/>
                    <a:gd name="T44" fmla="*/ 58 w 628"/>
                    <a:gd name="T45" fmla="*/ 146 h 712"/>
                    <a:gd name="T46" fmla="*/ 0 w 628"/>
                    <a:gd name="T47" fmla="*/ 180 h 712"/>
                    <a:gd name="T48" fmla="*/ 8 w 628"/>
                    <a:gd name="T49" fmla="*/ 246 h 712"/>
                    <a:gd name="T50" fmla="*/ 26 w 628"/>
                    <a:gd name="T51" fmla="*/ 268 h 712"/>
                    <a:gd name="T52" fmla="*/ 166 w 628"/>
                    <a:gd name="T53" fmla="*/ 280 h 712"/>
                    <a:gd name="T54" fmla="*/ 228 w 628"/>
                    <a:gd name="T55" fmla="*/ 354 h 712"/>
                    <a:gd name="T56" fmla="*/ 162 w 628"/>
                    <a:gd name="T57" fmla="*/ 426 h 712"/>
                    <a:gd name="T58" fmla="*/ 26 w 628"/>
                    <a:gd name="T59" fmla="*/ 440 h 712"/>
                    <a:gd name="T60" fmla="*/ 8 w 628"/>
                    <a:gd name="T61" fmla="*/ 462 h 712"/>
                    <a:gd name="T62" fmla="*/ 0 w 628"/>
                    <a:gd name="T63" fmla="*/ 526 h 712"/>
                    <a:gd name="T64" fmla="*/ 58 w 628"/>
                    <a:gd name="T65" fmla="*/ 562 h 712"/>
                    <a:gd name="T66" fmla="*/ 114 w 628"/>
                    <a:gd name="T67" fmla="*/ 478 h 712"/>
                    <a:gd name="T68" fmla="*/ 132 w 628"/>
                    <a:gd name="T69" fmla="*/ 468 h 712"/>
                    <a:gd name="T70" fmla="*/ 256 w 628"/>
                    <a:gd name="T71" fmla="*/ 418 h 712"/>
                    <a:gd name="T72" fmla="*/ 300 w 628"/>
                    <a:gd name="T73" fmla="*/ 522 h 712"/>
                    <a:gd name="T74" fmla="*/ 244 w 628"/>
                    <a:gd name="T75" fmla="*/ 646 h 712"/>
                    <a:gd name="T76" fmla="*/ 254 w 628"/>
                    <a:gd name="T77" fmla="*/ 672 h 712"/>
                    <a:gd name="T78" fmla="*/ 304 w 628"/>
                    <a:gd name="T79" fmla="*/ 712 h 712"/>
                    <a:gd name="T80" fmla="*/ 366 w 628"/>
                    <a:gd name="T81" fmla="*/ 678 h 712"/>
                    <a:gd name="T82" fmla="*/ 322 w 628"/>
                    <a:gd name="T83" fmla="*/ 588 h 712"/>
                    <a:gd name="T84" fmla="*/ 322 w 628"/>
                    <a:gd name="T85" fmla="*/ 568 h 712"/>
                    <a:gd name="T86" fmla="*/ 340 w 628"/>
                    <a:gd name="T87" fmla="*/ 438 h 712"/>
                    <a:gd name="T88" fmla="*/ 452 w 628"/>
                    <a:gd name="T89" fmla="*/ 448 h 712"/>
                    <a:gd name="T90" fmla="*/ 532 w 628"/>
                    <a:gd name="T91" fmla="*/ 560 h 712"/>
                    <a:gd name="T92" fmla="*/ 558 w 628"/>
                    <a:gd name="T93" fmla="*/ 564 h 712"/>
                    <a:gd name="T94" fmla="*/ 618 w 628"/>
                    <a:gd name="T95" fmla="*/ 540 h 712"/>
                    <a:gd name="T96" fmla="*/ 620 w 628"/>
                    <a:gd name="T97" fmla="*/ 470 h 712"/>
                    <a:gd name="T98" fmla="*/ 304 w 628"/>
                    <a:gd name="T99" fmla="*/ 408 h 712"/>
                    <a:gd name="T100" fmla="*/ 276 w 628"/>
                    <a:gd name="T101" fmla="*/ 394 h 712"/>
                    <a:gd name="T102" fmla="*/ 260 w 628"/>
                    <a:gd name="T103" fmla="*/ 364 h 712"/>
                    <a:gd name="T104" fmla="*/ 260 w 628"/>
                    <a:gd name="T105" fmla="*/ 342 h 712"/>
                    <a:gd name="T106" fmla="*/ 276 w 628"/>
                    <a:gd name="T107" fmla="*/ 314 h 712"/>
                    <a:gd name="T108" fmla="*/ 304 w 628"/>
                    <a:gd name="T109" fmla="*/ 300 h 712"/>
                    <a:gd name="T110" fmla="*/ 326 w 628"/>
                    <a:gd name="T111" fmla="*/ 300 h 712"/>
                    <a:gd name="T112" fmla="*/ 354 w 628"/>
                    <a:gd name="T113" fmla="*/ 314 h 712"/>
                    <a:gd name="T114" fmla="*/ 370 w 628"/>
                    <a:gd name="T115" fmla="*/ 342 h 712"/>
                    <a:gd name="T116" fmla="*/ 370 w 628"/>
                    <a:gd name="T117" fmla="*/ 364 h 712"/>
                    <a:gd name="T118" fmla="*/ 354 w 628"/>
                    <a:gd name="T119" fmla="*/ 394 h 712"/>
                    <a:gd name="T120" fmla="*/ 326 w 628"/>
                    <a:gd name="T121" fmla="*/ 40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8" h="712">
                      <a:moveTo>
                        <a:pt x="620" y="470"/>
                      </a:moveTo>
                      <a:lnTo>
                        <a:pt x="618" y="462"/>
                      </a:lnTo>
                      <a:lnTo>
                        <a:pt x="546" y="480"/>
                      </a:lnTo>
                      <a:lnTo>
                        <a:pt x="520" y="464"/>
                      </a:lnTo>
                      <a:lnTo>
                        <a:pt x="602" y="440"/>
                      </a:lnTo>
                      <a:lnTo>
                        <a:pt x="598" y="430"/>
                      </a:lnTo>
                      <a:lnTo>
                        <a:pt x="504" y="454"/>
                      </a:lnTo>
                      <a:lnTo>
                        <a:pt x="460" y="428"/>
                      </a:lnTo>
                      <a:lnTo>
                        <a:pt x="400" y="374"/>
                      </a:lnTo>
                      <a:lnTo>
                        <a:pt x="400" y="374"/>
                      </a:lnTo>
                      <a:lnTo>
                        <a:pt x="402" y="354"/>
                      </a:lnTo>
                      <a:lnTo>
                        <a:pt x="402" y="354"/>
                      </a:lnTo>
                      <a:lnTo>
                        <a:pt x="402" y="338"/>
                      </a:lnTo>
                      <a:lnTo>
                        <a:pt x="464" y="282"/>
                      </a:lnTo>
                      <a:lnTo>
                        <a:pt x="508" y="254"/>
                      </a:lnTo>
                      <a:lnTo>
                        <a:pt x="598" y="278"/>
                      </a:lnTo>
                      <a:lnTo>
                        <a:pt x="602" y="268"/>
                      </a:lnTo>
                      <a:lnTo>
                        <a:pt x="524" y="246"/>
                      </a:lnTo>
                      <a:lnTo>
                        <a:pt x="550" y="230"/>
                      </a:lnTo>
                      <a:lnTo>
                        <a:pt x="618" y="246"/>
                      </a:lnTo>
                      <a:lnTo>
                        <a:pt x="620" y="236"/>
                      </a:lnTo>
                      <a:lnTo>
                        <a:pt x="564" y="220"/>
                      </a:lnTo>
                      <a:lnTo>
                        <a:pt x="628" y="182"/>
                      </a:lnTo>
                      <a:lnTo>
                        <a:pt x="620" y="170"/>
                      </a:lnTo>
                      <a:lnTo>
                        <a:pt x="554" y="206"/>
                      </a:lnTo>
                      <a:lnTo>
                        <a:pt x="568" y="146"/>
                      </a:lnTo>
                      <a:lnTo>
                        <a:pt x="558" y="144"/>
                      </a:lnTo>
                      <a:lnTo>
                        <a:pt x="538" y="214"/>
                      </a:lnTo>
                      <a:lnTo>
                        <a:pt x="512" y="230"/>
                      </a:lnTo>
                      <a:lnTo>
                        <a:pt x="532" y="148"/>
                      </a:lnTo>
                      <a:lnTo>
                        <a:pt x="522" y="144"/>
                      </a:lnTo>
                      <a:lnTo>
                        <a:pt x="494" y="238"/>
                      </a:lnTo>
                      <a:lnTo>
                        <a:pt x="450" y="264"/>
                      </a:lnTo>
                      <a:lnTo>
                        <a:pt x="374" y="288"/>
                      </a:lnTo>
                      <a:lnTo>
                        <a:pt x="374" y="288"/>
                      </a:lnTo>
                      <a:lnTo>
                        <a:pt x="360" y="278"/>
                      </a:lnTo>
                      <a:lnTo>
                        <a:pt x="344" y="272"/>
                      </a:lnTo>
                      <a:lnTo>
                        <a:pt x="326" y="186"/>
                      </a:lnTo>
                      <a:lnTo>
                        <a:pt x="324" y="136"/>
                      </a:lnTo>
                      <a:lnTo>
                        <a:pt x="390" y="68"/>
                      </a:lnTo>
                      <a:lnTo>
                        <a:pt x="382" y="62"/>
                      </a:lnTo>
                      <a:lnTo>
                        <a:pt x="324" y="118"/>
                      </a:lnTo>
                      <a:lnTo>
                        <a:pt x="324" y="86"/>
                      </a:lnTo>
                      <a:lnTo>
                        <a:pt x="372" y="36"/>
                      </a:lnTo>
                      <a:lnTo>
                        <a:pt x="366" y="30"/>
                      </a:lnTo>
                      <a:lnTo>
                        <a:pt x="324" y="72"/>
                      </a:lnTo>
                      <a:lnTo>
                        <a:pt x="322" y="0"/>
                      </a:lnTo>
                      <a:lnTo>
                        <a:pt x="308" y="0"/>
                      </a:lnTo>
                      <a:lnTo>
                        <a:pt x="306" y="74"/>
                      </a:lnTo>
                      <a:lnTo>
                        <a:pt x="260" y="30"/>
                      </a:lnTo>
                      <a:lnTo>
                        <a:pt x="254" y="36"/>
                      </a:lnTo>
                      <a:lnTo>
                        <a:pt x="306" y="90"/>
                      </a:lnTo>
                      <a:lnTo>
                        <a:pt x="304" y="120"/>
                      </a:lnTo>
                      <a:lnTo>
                        <a:pt x="244" y="62"/>
                      </a:lnTo>
                      <a:lnTo>
                        <a:pt x="236" y="68"/>
                      </a:lnTo>
                      <a:lnTo>
                        <a:pt x="304" y="138"/>
                      </a:lnTo>
                      <a:lnTo>
                        <a:pt x="304" y="190"/>
                      </a:lnTo>
                      <a:lnTo>
                        <a:pt x="286" y="270"/>
                      </a:lnTo>
                      <a:lnTo>
                        <a:pt x="286" y="270"/>
                      </a:lnTo>
                      <a:lnTo>
                        <a:pt x="272" y="278"/>
                      </a:lnTo>
                      <a:lnTo>
                        <a:pt x="258" y="286"/>
                      </a:lnTo>
                      <a:lnTo>
                        <a:pt x="174" y="260"/>
                      </a:lnTo>
                      <a:lnTo>
                        <a:pt x="130" y="234"/>
                      </a:lnTo>
                      <a:lnTo>
                        <a:pt x="104" y="144"/>
                      </a:lnTo>
                      <a:lnTo>
                        <a:pt x="94" y="148"/>
                      </a:lnTo>
                      <a:lnTo>
                        <a:pt x="114" y="226"/>
                      </a:lnTo>
                      <a:lnTo>
                        <a:pt x="86" y="212"/>
                      </a:lnTo>
                      <a:lnTo>
                        <a:pt x="68" y="144"/>
                      </a:lnTo>
                      <a:lnTo>
                        <a:pt x="58" y="146"/>
                      </a:lnTo>
                      <a:lnTo>
                        <a:pt x="72" y="204"/>
                      </a:lnTo>
                      <a:lnTo>
                        <a:pt x="8" y="168"/>
                      </a:lnTo>
                      <a:lnTo>
                        <a:pt x="0" y="180"/>
                      </a:lnTo>
                      <a:lnTo>
                        <a:pt x="66" y="220"/>
                      </a:lnTo>
                      <a:lnTo>
                        <a:pt x="6" y="236"/>
                      </a:lnTo>
                      <a:lnTo>
                        <a:pt x="8" y="246"/>
                      </a:lnTo>
                      <a:lnTo>
                        <a:pt x="80" y="228"/>
                      </a:lnTo>
                      <a:lnTo>
                        <a:pt x="106" y="244"/>
                      </a:lnTo>
                      <a:lnTo>
                        <a:pt x="26" y="268"/>
                      </a:lnTo>
                      <a:lnTo>
                        <a:pt x="28" y="278"/>
                      </a:lnTo>
                      <a:lnTo>
                        <a:pt x="122" y="254"/>
                      </a:lnTo>
                      <a:lnTo>
                        <a:pt x="166" y="280"/>
                      </a:lnTo>
                      <a:lnTo>
                        <a:pt x="228" y="336"/>
                      </a:lnTo>
                      <a:lnTo>
                        <a:pt x="228" y="336"/>
                      </a:lnTo>
                      <a:lnTo>
                        <a:pt x="228" y="354"/>
                      </a:lnTo>
                      <a:lnTo>
                        <a:pt x="228" y="354"/>
                      </a:lnTo>
                      <a:lnTo>
                        <a:pt x="228" y="366"/>
                      </a:lnTo>
                      <a:lnTo>
                        <a:pt x="162" y="426"/>
                      </a:lnTo>
                      <a:lnTo>
                        <a:pt x="118" y="452"/>
                      </a:lnTo>
                      <a:lnTo>
                        <a:pt x="28" y="430"/>
                      </a:lnTo>
                      <a:lnTo>
                        <a:pt x="26" y="440"/>
                      </a:lnTo>
                      <a:lnTo>
                        <a:pt x="102" y="462"/>
                      </a:lnTo>
                      <a:lnTo>
                        <a:pt x="76" y="478"/>
                      </a:lnTo>
                      <a:lnTo>
                        <a:pt x="8" y="462"/>
                      </a:lnTo>
                      <a:lnTo>
                        <a:pt x="6" y="470"/>
                      </a:lnTo>
                      <a:lnTo>
                        <a:pt x="62" y="488"/>
                      </a:lnTo>
                      <a:lnTo>
                        <a:pt x="0" y="526"/>
                      </a:lnTo>
                      <a:lnTo>
                        <a:pt x="6" y="538"/>
                      </a:lnTo>
                      <a:lnTo>
                        <a:pt x="74" y="500"/>
                      </a:lnTo>
                      <a:lnTo>
                        <a:pt x="58" y="562"/>
                      </a:lnTo>
                      <a:lnTo>
                        <a:pt x="68" y="564"/>
                      </a:lnTo>
                      <a:lnTo>
                        <a:pt x="88" y="492"/>
                      </a:lnTo>
                      <a:lnTo>
                        <a:pt x="114" y="478"/>
                      </a:lnTo>
                      <a:lnTo>
                        <a:pt x="94" y="560"/>
                      </a:lnTo>
                      <a:lnTo>
                        <a:pt x="104" y="562"/>
                      </a:lnTo>
                      <a:lnTo>
                        <a:pt x="132" y="468"/>
                      </a:lnTo>
                      <a:lnTo>
                        <a:pt x="176" y="444"/>
                      </a:lnTo>
                      <a:lnTo>
                        <a:pt x="256" y="418"/>
                      </a:lnTo>
                      <a:lnTo>
                        <a:pt x="256" y="418"/>
                      </a:lnTo>
                      <a:lnTo>
                        <a:pt x="268" y="428"/>
                      </a:lnTo>
                      <a:lnTo>
                        <a:pt x="282" y="436"/>
                      </a:lnTo>
                      <a:lnTo>
                        <a:pt x="300" y="522"/>
                      </a:lnTo>
                      <a:lnTo>
                        <a:pt x="302" y="572"/>
                      </a:lnTo>
                      <a:lnTo>
                        <a:pt x="236" y="640"/>
                      </a:lnTo>
                      <a:lnTo>
                        <a:pt x="244" y="646"/>
                      </a:lnTo>
                      <a:lnTo>
                        <a:pt x="302" y="590"/>
                      </a:lnTo>
                      <a:lnTo>
                        <a:pt x="302" y="620"/>
                      </a:lnTo>
                      <a:lnTo>
                        <a:pt x="254" y="672"/>
                      </a:lnTo>
                      <a:lnTo>
                        <a:pt x="260" y="678"/>
                      </a:lnTo>
                      <a:lnTo>
                        <a:pt x="304" y="638"/>
                      </a:lnTo>
                      <a:lnTo>
                        <a:pt x="304" y="712"/>
                      </a:lnTo>
                      <a:lnTo>
                        <a:pt x="320" y="712"/>
                      </a:lnTo>
                      <a:lnTo>
                        <a:pt x="320" y="636"/>
                      </a:lnTo>
                      <a:lnTo>
                        <a:pt x="366" y="678"/>
                      </a:lnTo>
                      <a:lnTo>
                        <a:pt x="372" y="672"/>
                      </a:lnTo>
                      <a:lnTo>
                        <a:pt x="320" y="618"/>
                      </a:lnTo>
                      <a:lnTo>
                        <a:pt x="322" y="588"/>
                      </a:lnTo>
                      <a:lnTo>
                        <a:pt x="382" y="646"/>
                      </a:lnTo>
                      <a:lnTo>
                        <a:pt x="390" y="640"/>
                      </a:lnTo>
                      <a:lnTo>
                        <a:pt x="322" y="568"/>
                      </a:lnTo>
                      <a:lnTo>
                        <a:pt x="322" y="518"/>
                      </a:lnTo>
                      <a:lnTo>
                        <a:pt x="340" y="438"/>
                      </a:lnTo>
                      <a:lnTo>
                        <a:pt x="340" y="438"/>
                      </a:lnTo>
                      <a:lnTo>
                        <a:pt x="356" y="432"/>
                      </a:lnTo>
                      <a:lnTo>
                        <a:pt x="370" y="422"/>
                      </a:lnTo>
                      <a:lnTo>
                        <a:pt x="452" y="448"/>
                      </a:lnTo>
                      <a:lnTo>
                        <a:pt x="496" y="472"/>
                      </a:lnTo>
                      <a:lnTo>
                        <a:pt x="522" y="562"/>
                      </a:lnTo>
                      <a:lnTo>
                        <a:pt x="532" y="560"/>
                      </a:lnTo>
                      <a:lnTo>
                        <a:pt x="512" y="482"/>
                      </a:lnTo>
                      <a:lnTo>
                        <a:pt x="540" y="496"/>
                      </a:lnTo>
                      <a:lnTo>
                        <a:pt x="558" y="564"/>
                      </a:lnTo>
                      <a:lnTo>
                        <a:pt x="568" y="562"/>
                      </a:lnTo>
                      <a:lnTo>
                        <a:pt x="554" y="504"/>
                      </a:lnTo>
                      <a:lnTo>
                        <a:pt x="618" y="540"/>
                      </a:lnTo>
                      <a:lnTo>
                        <a:pt x="626" y="528"/>
                      </a:lnTo>
                      <a:lnTo>
                        <a:pt x="560" y="488"/>
                      </a:lnTo>
                      <a:lnTo>
                        <a:pt x="620" y="470"/>
                      </a:lnTo>
                      <a:close/>
                      <a:moveTo>
                        <a:pt x="314" y="410"/>
                      </a:moveTo>
                      <a:lnTo>
                        <a:pt x="314" y="410"/>
                      </a:lnTo>
                      <a:lnTo>
                        <a:pt x="304" y="408"/>
                      </a:lnTo>
                      <a:lnTo>
                        <a:pt x="294" y="406"/>
                      </a:lnTo>
                      <a:lnTo>
                        <a:pt x="284" y="400"/>
                      </a:lnTo>
                      <a:lnTo>
                        <a:pt x="276" y="394"/>
                      </a:lnTo>
                      <a:lnTo>
                        <a:pt x="268" y="384"/>
                      </a:lnTo>
                      <a:lnTo>
                        <a:pt x="264" y="376"/>
                      </a:lnTo>
                      <a:lnTo>
                        <a:pt x="260" y="364"/>
                      </a:lnTo>
                      <a:lnTo>
                        <a:pt x="260" y="354"/>
                      </a:lnTo>
                      <a:lnTo>
                        <a:pt x="260" y="354"/>
                      </a:lnTo>
                      <a:lnTo>
                        <a:pt x="260" y="342"/>
                      </a:lnTo>
                      <a:lnTo>
                        <a:pt x="264" y="332"/>
                      </a:lnTo>
                      <a:lnTo>
                        <a:pt x="268" y="322"/>
                      </a:lnTo>
                      <a:lnTo>
                        <a:pt x="276" y="314"/>
                      </a:lnTo>
                      <a:lnTo>
                        <a:pt x="284" y="308"/>
                      </a:lnTo>
                      <a:lnTo>
                        <a:pt x="294" y="302"/>
                      </a:lnTo>
                      <a:lnTo>
                        <a:pt x="304" y="300"/>
                      </a:lnTo>
                      <a:lnTo>
                        <a:pt x="314" y="298"/>
                      </a:lnTo>
                      <a:lnTo>
                        <a:pt x="314" y="298"/>
                      </a:lnTo>
                      <a:lnTo>
                        <a:pt x="326" y="300"/>
                      </a:lnTo>
                      <a:lnTo>
                        <a:pt x="336" y="302"/>
                      </a:lnTo>
                      <a:lnTo>
                        <a:pt x="346" y="308"/>
                      </a:lnTo>
                      <a:lnTo>
                        <a:pt x="354" y="314"/>
                      </a:lnTo>
                      <a:lnTo>
                        <a:pt x="362" y="322"/>
                      </a:lnTo>
                      <a:lnTo>
                        <a:pt x="366" y="332"/>
                      </a:lnTo>
                      <a:lnTo>
                        <a:pt x="370" y="342"/>
                      </a:lnTo>
                      <a:lnTo>
                        <a:pt x="370" y="354"/>
                      </a:lnTo>
                      <a:lnTo>
                        <a:pt x="370" y="354"/>
                      </a:lnTo>
                      <a:lnTo>
                        <a:pt x="370" y="364"/>
                      </a:lnTo>
                      <a:lnTo>
                        <a:pt x="366" y="376"/>
                      </a:lnTo>
                      <a:lnTo>
                        <a:pt x="362" y="384"/>
                      </a:lnTo>
                      <a:lnTo>
                        <a:pt x="354" y="394"/>
                      </a:lnTo>
                      <a:lnTo>
                        <a:pt x="346" y="400"/>
                      </a:lnTo>
                      <a:lnTo>
                        <a:pt x="336" y="406"/>
                      </a:lnTo>
                      <a:lnTo>
                        <a:pt x="326" y="408"/>
                      </a:lnTo>
                      <a:lnTo>
                        <a:pt x="314" y="410"/>
                      </a:lnTo>
                      <a:lnTo>
                        <a:pt x="314" y="41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21" name="Freeform 8"/>
            <p:cNvSpPr>
              <a:spLocks noChangeAspect="1" noEditPoints="1"/>
            </p:cNvSpPr>
            <p:nvPr/>
          </p:nvSpPr>
          <p:spPr bwMode="auto">
            <a:xfrm>
              <a:off x="8267911" y="2855927"/>
              <a:ext cx="865764" cy="1172389"/>
            </a:xfrm>
            <a:custGeom>
              <a:avLst/>
              <a:gdLst>
                <a:gd name="T0" fmla="*/ 562 w 672"/>
                <a:gd name="T1" fmla="*/ 532 h 910"/>
                <a:gd name="T2" fmla="*/ 624 w 672"/>
                <a:gd name="T3" fmla="*/ 522 h 910"/>
                <a:gd name="T4" fmla="*/ 640 w 672"/>
                <a:gd name="T5" fmla="*/ 514 h 910"/>
                <a:gd name="T6" fmla="*/ 636 w 672"/>
                <a:gd name="T7" fmla="*/ 502 h 910"/>
                <a:gd name="T8" fmla="*/ 594 w 672"/>
                <a:gd name="T9" fmla="*/ 460 h 910"/>
                <a:gd name="T10" fmla="*/ 588 w 672"/>
                <a:gd name="T11" fmla="*/ 422 h 910"/>
                <a:gd name="T12" fmla="*/ 610 w 672"/>
                <a:gd name="T13" fmla="*/ 364 h 910"/>
                <a:gd name="T14" fmla="*/ 614 w 672"/>
                <a:gd name="T15" fmla="*/ 352 h 910"/>
                <a:gd name="T16" fmla="*/ 604 w 672"/>
                <a:gd name="T17" fmla="*/ 342 h 910"/>
                <a:gd name="T18" fmla="*/ 560 w 672"/>
                <a:gd name="T19" fmla="*/ 374 h 910"/>
                <a:gd name="T20" fmla="*/ 672 w 672"/>
                <a:gd name="T21" fmla="*/ 156 h 910"/>
                <a:gd name="T22" fmla="*/ 672 w 672"/>
                <a:gd name="T23" fmla="*/ 104 h 910"/>
                <a:gd name="T24" fmla="*/ 644 w 672"/>
                <a:gd name="T25" fmla="*/ 0 h 910"/>
                <a:gd name="T26" fmla="*/ 596 w 672"/>
                <a:gd name="T27" fmla="*/ 120 h 910"/>
                <a:gd name="T28" fmla="*/ 570 w 672"/>
                <a:gd name="T29" fmla="*/ 182 h 910"/>
                <a:gd name="T30" fmla="*/ 476 w 672"/>
                <a:gd name="T31" fmla="*/ 342 h 910"/>
                <a:gd name="T32" fmla="*/ 468 w 672"/>
                <a:gd name="T33" fmla="*/ 296 h 910"/>
                <a:gd name="T34" fmla="*/ 468 w 672"/>
                <a:gd name="T35" fmla="*/ 294 h 910"/>
                <a:gd name="T36" fmla="*/ 468 w 672"/>
                <a:gd name="T37" fmla="*/ 290 h 910"/>
                <a:gd name="T38" fmla="*/ 464 w 672"/>
                <a:gd name="T39" fmla="*/ 288 h 910"/>
                <a:gd name="T40" fmla="*/ 460 w 672"/>
                <a:gd name="T41" fmla="*/ 288 h 910"/>
                <a:gd name="T42" fmla="*/ 450 w 672"/>
                <a:gd name="T43" fmla="*/ 288 h 910"/>
                <a:gd name="T44" fmla="*/ 444 w 672"/>
                <a:gd name="T45" fmla="*/ 300 h 910"/>
                <a:gd name="T46" fmla="*/ 450 w 672"/>
                <a:gd name="T47" fmla="*/ 346 h 910"/>
                <a:gd name="T48" fmla="*/ 320 w 672"/>
                <a:gd name="T49" fmla="*/ 90 h 910"/>
                <a:gd name="T50" fmla="*/ 276 w 672"/>
                <a:gd name="T51" fmla="*/ 70 h 910"/>
                <a:gd name="T52" fmla="*/ 168 w 672"/>
                <a:gd name="T53" fmla="*/ 88 h 910"/>
                <a:gd name="T54" fmla="*/ 246 w 672"/>
                <a:gd name="T55" fmla="*/ 188 h 910"/>
                <a:gd name="T56" fmla="*/ 288 w 672"/>
                <a:gd name="T57" fmla="*/ 240 h 910"/>
                <a:gd name="T58" fmla="*/ 380 w 672"/>
                <a:gd name="T59" fmla="*/ 404 h 910"/>
                <a:gd name="T60" fmla="*/ 328 w 672"/>
                <a:gd name="T61" fmla="*/ 388 h 910"/>
                <a:gd name="T62" fmla="*/ 322 w 672"/>
                <a:gd name="T63" fmla="*/ 398 h 910"/>
                <a:gd name="T64" fmla="*/ 372 w 672"/>
                <a:gd name="T65" fmla="*/ 426 h 910"/>
                <a:gd name="T66" fmla="*/ 188 w 672"/>
                <a:gd name="T67" fmla="*/ 482 h 910"/>
                <a:gd name="T68" fmla="*/ 122 w 672"/>
                <a:gd name="T69" fmla="*/ 494 h 910"/>
                <a:gd name="T70" fmla="*/ 0 w 672"/>
                <a:gd name="T71" fmla="*/ 516 h 910"/>
                <a:gd name="T72" fmla="*/ 54 w 672"/>
                <a:gd name="T73" fmla="*/ 594 h 910"/>
                <a:gd name="T74" fmla="*/ 100 w 672"/>
                <a:gd name="T75" fmla="*/ 610 h 910"/>
                <a:gd name="T76" fmla="*/ 374 w 672"/>
                <a:gd name="T77" fmla="*/ 490 h 910"/>
                <a:gd name="T78" fmla="*/ 352 w 672"/>
                <a:gd name="T79" fmla="*/ 544 h 910"/>
                <a:gd name="T80" fmla="*/ 350 w 672"/>
                <a:gd name="T81" fmla="*/ 562 h 910"/>
                <a:gd name="T82" fmla="*/ 362 w 672"/>
                <a:gd name="T83" fmla="*/ 566 h 910"/>
                <a:gd name="T84" fmla="*/ 420 w 672"/>
                <a:gd name="T85" fmla="*/ 548 h 910"/>
                <a:gd name="T86" fmla="*/ 346 w 672"/>
                <a:gd name="T87" fmla="*/ 752 h 910"/>
                <a:gd name="T88" fmla="*/ 324 w 672"/>
                <a:gd name="T89" fmla="*/ 812 h 910"/>
                <a:gd name="T90" fmla="*/ 352 w 672"/>
                <a:gd name="T91" fmla="*/ 820 h 910"/>
                <a:gd name="T92" fmla="*/ 376 w 672"/>
                <a:gd name="T93" fmla="*/ 760 h 910"/>
                <a:gd name="T94" fmla="*/ 456 w 672"/>
                <a:gd name="T95" fmla="*/ 564 h 910"/>
                <a:gd name="T96" fmla="*/ 494 w 672"/>
                <a:gd name="T97" fmla="*/ 612 h 910"/>
                <a:gd name="T98" fmla="*/ 498 w 672"/>
                <a:gd name="T99" fmla="*/ 620 h 910"/>
                <a:gd name="T100" fmla="*/ 514 w 672"/>
                <a:gd name="T101" fmla="*/ 620 h 910"/>
                <a:gd name="T102" fmla="*/ 512 w 672"/>
                <a:gd name="T103" fmla="*/ 562 h 910"/>
                <a:gd name="T104" fmla="*/ 638 w 672"/>
                <a:gd name="T105" fmla="*/ 822 h 910"/>
                <a:gd name="T106" fmla="*/ 672 w 672"/>
                <a:gd name="T107" fmla="*/ 672 h 910"/>
                <a:gd name="T108" fmla="*/ 504 w 672"/>
                <a:gd name="T109" fmla="*/ 532 h 910"/>
                <a:gd name="T110" fmla="*/ 442 w 672"/>
                <a:gd name="T111" fmla="*/ 526 h 910"/>
                <a:gd name="T112" fmla="*/ 410 w 672"/>
                <a:gd name="T113" fmla="*/ 492 h 910"/>
                <a:gd name="T114" fmla="*/ 404 w 672"/>
                <a:gd name="T115" fmla="*/ 430 h 910"/>
                <a:gd name="T116" fmla="*/ 430 w 672"/>
                <a:gd name="T117" fmla="*/ 392 h 910"/>
                <a:gd name="T118" fmla="*/ 490 w 672"/>
                <a:gd name="T119" fmla="*/ 374 h 910"/>
                <a:gd name="T120" fmla="*/ 544 w 672"/>
                <a:gd name="T121" fmla="*/ 404 h 910"/>
                <a:gd name="T122" fmla="*/ 562 w 672"/>
                <a:gd name="T123" fmla="*/ 448 h 910"/>
                <a:gd name="T124" fmla="*/ 544 w 672"/>
                <a:gd name="T125" fmla="*/ 50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2" h="910">
                  <a:moveTo>
                    <a:pt x="672" y="672"/>
                  </a:moveTo>
                  <a:lnTo>
                    <a:pt x="670" y="672"/>
                  </a:lnTo>
                  <a:lnTo>
                    <a:pt x="562" y="532"/>
                  </a:lnTo>
                  <a:lnTo>
                    <a:pt x="562" y="532"/>
                  </a:lnTo>
                  <a:lnTo>
                    <a:pt x="572" y="520"/>
                  </a:lnTo>
                  <a:lnTo>
                    <a:pt x="582" y="506"/>
                  </a:lnTo>
                  <a:lnTo>
                    <a:pt x="624" y="522"/>
                  </a:lnTo>
                  <a:lnTo>
                    <a:pt x="624" y="522"/>
                  </a:lnTo>
                  <a:lnTo>
                    <a:pt x="630" y="522"/>
                  </a:lnTo>
                  <a:lnTo>
                    <a:pt x="636" y="520"/>
                  </a:lnTo>
                  <a:lnTo>
                    <a:pt x="636" y="520"/>
                  </a:lnTo>
                  <a:lnTo>
                    <a:pt x="640" y="514"/>
                  </a:lnTo>
                  <a:lnTo>
                    <a:pt x="640" y="514"/>
                  </a:lnTo>
                  <a:lnTo>
                    <a:pt x="640" y="510"/>
                  </a:lnTo>
                  <a:lnTo>
                    <a:pt x="640" y="504"/>
                  </a:lnTo>
                  <a:lnTo>
                    <a:pt x="636" y="502"/>
                  </a:lnTo>
                  <a:lnTo>
                    <a:pt x="632" y="498"/>
                  </a:lnTo>
                  <a:lnTo>
                    <a:pt x="590" y="482"/>
                  </a:lnTo>
                  <a:lnTo>
                    <a:pt x="590" y="482"/>
                  </a:lnTo>
                  <a:lnTo>
                    <a:pt x="594" y="460"/>
                  </a:lnTo>
                  <a:lnTo>
                    <a:pt x="672" y="446"/>
                  </a:lnTo>
                  <a:lnTo>
                    <a:pt x="672" y="410"/>
                  </a:lnTo>
                  <a:lnTo>
                    <a:pt x="588" y="422"/>
                  </a:lnTo>
                  <a:lnTo>
                    <a:pt x="588" y="422"/>
                  </a:lnTo>
                  <a:lnTo>
                    <a:pt x="582" y="406"/>
                  </a:lnTo>
                  <a:lnTo>
                    <a:pt x="576" y="392"/>
                  </a:lnTo>
                  <a:lnTo>
                    <a:pt x="610" y="364"/>
                  </a:lnTo>
                  <a:lnTo>
                    <a:pt x="610" y="364"/>
                  </a:lnTo>
                  <a:lnTo>
                    <a:pt x="614" y="360"/>
                  </a:lnTo>
                  <a:lnTo>
                    <a:pt x="614" y="356"/>
                  </a:lnTo>
                  <a:lnTo>
                    <a:pt x="614" y="356"/>
                  </a:lnTo>
                  <a:lnTo>
                    <a:pt x="614" y="352"/>
                  </a:lnTo>
                  <a:lnTo>
                    <a:pt x="612" y="348"/>
                  </a:lnTo>
                  <a:lnTo>
                    <a:pt x="612" y="348"/>
                  </a:lnTo>
                  <a:lnTo>
                    <a:pt x="608" y="344"/>
                  </a:lnTo>
                  <a:lnTo>
                    <a:pt x="604" y="342"/>
                  </a:lnTo>
                  <a:lnTo>
                    <a:pt x="600" y="344"/>
                  </a:lnTo>
                  <a:lnTo>
                    <a:pt x="594" y="346"/>
                  </a:lnTo>
                  <a:lnTo>
                    <a:pt x="560" y="374"/>
                  </a:lnTo>
                  <a:lnTo>
                    <a:pt x="560" y="374"/>
                  </a:lnTo>
                  <a:lnTo>
                    <a:pt x="550" y="366"/>
                  </a:lnTo>
                  <a:lnTo>
                    <a:pt x="540" y="358"/>
                  </a:lnTo>
                  <a:lnTo>
                    <a:pt x="602" y="190"/>
                  </a:lnTo>
                  <a:lnTo>
                    <a:pt x="672" y="156"/>
                  </a:lnTo>
                  <a:lnTo>
                    <a:pt x="672" y="134"/>
                  </a:lnTo>
                  <a:lnTo>
                    <a:pt x="612" y="160"/>
                  </a:lnTo>
                  <a:lnTo>
                    <a:pt x="624" y="128"/>
                  </a:lnTo>
                  <a:lnTo>
                    <a:pt x="672" y="104"/>
                  </a:lnTo>
                  <a:lnTo>
                    <a:pt x="672" y="84"/>
                  </a:lnTo>
                  <a:lnTo>
                    <a:pt x="634" y="100"/>
                  </a:lnTo>
                  <a:lnTo>
                    <a:pt x="666" y="10"/>
                  </a:lnTo>
                  <a:lnTo>
                    <a:pt x="644" y="0"/>
                  </a:lnTo>
                  <a:lnTo>
                    <a:pt x="606" y="92"/>
                  </a:lnTo>
                  <a:lnTo>
                    <a:pt x="572" y="18"/>
                  </a:lnTo>
                  <a:lnTo>
                    <a:pt x="556" y="26"/>
                  </a:lnTo>
                  <a:lnTo>
                    <a:pt x="596" y="120"/>
                  </a:lnTo>
                  <a:lnTo>
                    <a:pt x="582" y="152"/>
                  </a:lnTo>
                  <a:lnTo>
                    <a:pt x="536" y="52"/>
                  </a:lnTo>
                  <a:lnTo>
                    <a:pt x="518" y="58"/>
                  </a:lnTo>
                  <a:lnTo>
                    <a:pt x="570" y="182"/>
                  </a:lnTo>
                  <a:lnTo>
                    <a:pt x="504" y="344"/>
                  </a:lnTo>
                  <a:lnTo>
                    <a:pt x="504" y="344"/>
                  </a:lnTo>
                  <a:lnTo>
                    <a:pt x="490" y="342"/>
                  </a:lnTo>
                  <a:lnTo>
                    <a:pt x="476" y="342"/>
                  </a:lnTo>
                  <a:lnTo>
                    <a:pt x="468" y="298"/>
                  </a:lnTo>
                  <a:lnTo>
                    <a:pt x="468" y="298"/>
                  </a:lnTo>
                  <a:lnTo>
                    <a:pt x="468" y="296"/>
                  </a:lnTo>
                  <a:lnTo>
                    <a:pt x="468" y="296"/>
                  </a:lnTo>
                  <a:lnTo>
                    <a:pt x="468" y="294"/>
                  </a:lnTo>
                  <a:lnTo>
                    <a:pt x="468" y="294"/>
                  </a:lnTo>
                  <a:lnTo>
                    <a:pt x="468" y="294"/>
                  </a:lnTo>
                  <a:lnTo>
                    <a:pt x="468" y="294"/>
                  </a:lnTo>
                  <a:lnTo>
                    <a:pt x="470" y="290"/>
                  </a:lnTo>
                  <a:lnTo>
                    <a:pt x="470" y="290"/>
                  </a:lnTo>
                  <a:lnTo>
                    <a:pt x="468" y="290"/>
                  </a:lnTo>
                  <a:lnTo>
                    <a:pt x="468" y="290"/>
                  </a:lnTo>
                  <a:lnTo>
                    <a:pt x="464" y="288"/>
                  </a:lnTo>
                  <a:lnTo>
                    <a:pt x="464" y="288"/>
                  </a:lnTo>
                  <a:lnTo>
                    <a:pt x="464" y="288"/>
                  </a:lnTo>
                  <a:lnTo>
                    <a:pt x="464" y="288"/>
                  </a:lnTo>
                  <a:lnTo>
                    <a:pt x="458" y="286"/>
                  </a:lnTo>
                  <a:lnTo>
                    <a:pt x="458" y="286"/>
                  </a:lnTo>
                  <a:lnTo>
                    <a:pt x="460" y="288"/>
                  </a:lnTo>
                  <a:lnTo>
                    <a:pt x="460" y="288"/>
                  </a:lnTo>
                  <a:lnTo>
                    <a:pt x="456" y="288"/>
                  </a:lnTo>
                  <a:lnTo>
                    <a:pt x="454" y="288"/>
                  </a:lnTo>
                  <a:lnTo>
                    <a:pt x="454" y="288"/>
                  </a:lnTo>
                  <a:lnTo>
                    <a:pt x="450" y="288"/>
                  </a:lnTo>
                  <a:lnTo>
                    <a:pt x="446" y="290"/>
                  </a:lnTo>
                  <a:lnTo>
                    <a:pt x="444" y="298"/>
                  </a:lnTo>
                  <a:lnTo>
                    <a:pt x="444" y="298"/>
                  </a:lnTo>
                  <a:lnTo>
                    <a:pt x="444" y="300"/>
                  </a:lnTo>
                  <a:lnTo>
                    <a:pt x="444" y="300"/>
                  </a:lnTo>
                  <a:lnTo>
                    <a:pt x="444" y="302"/>
                  </a:lnTo>
                  <a:lnTo>
                    <a:pt x="450" y="346"/>
                  </a:lnTo>
                  <a:lnTo>
                    <a:pt x="450" y="346"/>
                  </a:lnTo>
                  <a:lnTo>
                    <a:pt x="438" y="350"/>
                  </a:lnTo>
                  <a:lnTo>
                    <a:pt x="426" y="356"/>
                  </a:lnTo>
                  <a:lnTo>
                    <a:pt x="310" y="216"/>
                  </a:lnTo>
                  <a:lnTo>
                    <a:pt x="320" y="90"/>
                  </a:lnTo>
                  <a:lnTo>
                    <a:pt x="302" y="88"/>
                  </a:lnTo>
                  <a:lnTo>
                    <a:pt x="288" y="192"/>
                  </a:lnTo>
                  <a:lnTo>
                    <a:pt x="266" y="166"/>
                  </a:lnTo>
                  <a:lnTo>
                    <a:pt x="276" y="70"/>
                  </a:lnTo>
                  <a:lnTo>
                    <a:pt x="258" y="68"/>
                  </a:lnTo>
                  <a:lnTo>
                    <a:pt x="248" y="144"/>
                  </a:lnTo>
                  <a:lnTo>
                    <a:pt x="188" y="72"/>
                  </a:lnTo>
                  <a:lnTo>
                    <a:pt x="168" y="88"/>
                  </a:lnTo>
                  <a:lnTo>
                    <a:pt x="228" y="164"/>
                  </a:lnTo>
                  <a:lnTo>
                    <a:pt x="148" y="158"/>
                  </a:lnTo>
                  <a:lnTo>
                    <a:pt x="146" y="174"/>
                  </a:lnTo>
                  <a:lnTo>
                    <a:pt x="246" y="188"/>
                  </a:lnTo>
                  <a:lnTo>
                    <a:pt x="268" y="214"/>
                  </a:lnTo>
                  <a:lnTo>
                    <a:pt x="156" y="204"/>
                  </a:lnTo>
                  <a:lnTo>
                    <a:pt x="154" y="222"/>
                  </a:lnTo>
                  <a:lnTo>
                    <a:pt x="288" y="240"/>
                  </a:lnTo>
                  <a:lnTo>
                    <a:pt x="396" y="380"/>
                  </a:lnTo>
                  <a:lnTo>
                    <a:pt x="396" y="380"/>
                  </a:lnTo>
                  <a:lnTo>
                    <a:pt x="388" y="392"/>
                  </a:lnTo>
                  <a:lnTo>
                    <a:pt x="380" y="404"/>
                  </a:lnTo>
                  <a:lnTo>
                    <a:pt x="338" y="386"/>
                  </a:lnTo>
                  <a:lnTo>
                    <a:pt x="338" y="386"/>
                  </a:lnTo>
                  <a:lnTo>
                    <a:pt x="334" y="386"/>
                  </a:lnTo>
                  <a:lnTo>
                    <a:pt x="328" y="388"/>
                  </a:lnTo>
                  <a:lnTo>
                    <a:pt x="326" y="390"/>
                  </a:lnTo>
                  <a:lnTo>
                    <a:pt x="322" y="394"/>
                  </a:lnTo>
                  <a:lnTo>
                    <a:pt x="322" y="394"/>
                  </a:lnTo>
                  <a:lnTo>
                    <a:pt x="322" y="398"/>
                  </a:lnTo>
                  <a:lnTo>
                    <a:pt x="322" y="404"/>
                  </a:lnTo>
                  <a:lnTo>
                    <a:pt x="326" y="408"/>
                  </a:lnTo>
                  <a:lnTo>
                    <a:pt x="330" y="410"/>
                  </a:lnTo>
                  <a:lnTo>
                    <a:pt x="372" y="426"/>
                  </a:lnTo>
                  <a:lnTo>
                    <a:pt x="372" y="426"/>
                  </a:lnTo>
                  <a:lnTo>
                    <a:pt x="370" y="438"/>
                  </a:lnTo>
                  <a:lnTo>
                    <a:pt x="368" y="450"/>
                  </a:lnTo>
                  <a:lnTo>
                    <a:pt x="188" y="482"/>
                  </a:lnTo>
                  <a:lnTo>
                    <a:pt x="82" y="410"/>
                  </a:lnTo>
                  <a:lnTo>
                    <a:pt x="72" y="424"/>
                  </a:lnTo>
                  <a:lnTo>
                    <a:pt x="156" y="488"/>
                  </a:lnTo>
                  <a:lnTo>
                    <a:pt x="122" y="494"/>
                  </a:lnTo>
                  <a:lnTo>
                    <a:pt x="44" y="440"/>
                  </a:lnTo>
                  <a:lnTo>
                    <a:pt x="32" y="454"/>
                  </a:lnTo>
                  <a:lnTo>
                    <a:pt x="92" y="500"/>
                  </a:lnTo>
                  <a:lnTo>
                    <a:pt x="0" y="516"/>
                  </a:lnTo>
                  <a:lnTo>
                    <a:pt x="0" y="528"/>
                  </a:lnTo>
                  <a:lnTo>
                    <a:pt x="2" y="540"/>
                  </a:lnTo>
                  <a:lnTo>
                    <a:pt x="100" y="528"/>
                  </a:lnTo>
                  <a:lnTo>
                    <a:pt x="54" y="594"/>
                  </a:lnTo>
                  <a:lnTo>
                    <a:pt x="68" y="604"/>
                  </a:lnTo>
                  <a:lnTo>
                    <a:pt x="130" y="524"/>
                  </a:lnTo>
                  <a:lnTo>
                    <a:pt x="164" y="518"/>
                  </a:lnTo>
                  <a:lnTo>
                    <a:pt x="100" y="610"/>
                  </a:lnTo>
                  <a:lnTo>
                    <a:pt x="116" y="620"/>
                  </a:lnTo>
                  <a:lnTo>
                    <a:pt x="196" y="514"/>
                  </a:lnTo>
                  <a:lnTo>
                    <a:pt x="374" y="490"/>
                  </a:lnTo>
                  <a:lnTo>
                    <a:pt x="374" y="490"/>
                  </a:lnTo>
                  <a:lnTo>
                    <a:pt x="380" y="502"/>
                  </a:lnTo>
                  <a:lnTo>
                    <a:pt x="386" y="516"/>
                  </a:lnTo>
                  <a:lnTo>
                    <a:pt x="352" y="544"/>
                  </a:lnTo>
                  <a:lnTo>
                    <a:pt x="352" y="544"/>
                  </a:lnTo>
                  <a:lnTo>
                    <a:pt x="348" y="548"/>
                  </a:lnTo>
                  <a:lnTo>
                    <a:pt x="346" y="552"/>
                  </a:lnTo>
                  <a:lnTo>
                    <a:pt x="348" y="558"/>
                  </a:lnTo>
                  <a:lnTo>
                    <a:pt x="350" y="562"/>
                  </a:lnTo>
                  <a:lnTo>
                    <a:pt x="350" y="562"/>
                  </a:lnTo>
                  <a:lnTo>
                    <a:pt x="354" y="564"/>
                  </a:lnTo>
                  <a:lnTo>
                    <a:pt x="358" y="566"/>
                  </a:lnTo>
                  <a:lnTo>
                    <a:pt x="362" y="566"/>
                  </a:lnTo>
                  <a:lnTo>
                    <a:pt x="366" y="564"/>
                  </a:lnTo>
                  <a:lnTo>
                    <a:pt x="402" y="534"/>
                  </a:lnTo>
                  <a:lnTo>
                    <a:pt x="402" y="534"/>
                  </a:lnTo>
                  <a:lnTo>
                    <a:pt x="420" y="548"/>
                  </a:lnTo>
                  <a:lnTo>
                    <a:pt x="356" y="722"/>
                  </a:lnTo>
                  <a:lnTo>
                    <a:pt x="240" y="776"/>
                  </a:lnTo>
                  <a:lnTo>
                    <a:pt x="248" y="794"/>
                  </a:lnTo>
                  <a:lnTo>
                    <a:pt x="346" y="752"/>
                  </a:lnTo>
                  <a:lnTo>
                    <a:pt x="334" y="784"/>
                  </a:lnTo>
                  <a:lnTo>
                    <a:pt x="246" y="826"/>
                  </a:lnTo>
                  <a:lnTo>
                    <a:pt x="254" y="842"/>
                  </a:lnTo>
                  <a:lnTo>
                    <a:pt x="324" y="812"/>
                  </a:lnTo>
                  <a:lnTo>
                    <a:pt x="292" y="902"/>
                  </a:lnTo>
                  <a:lnTo>
                    <a:pt x="310" y="910"/>
                  </a:lnTo>
                  <a:lnTo>
                    <a:pt x="314" y="910"/>
                  </a:lnTo>
                  <a:lnTo>
                    <a:pt x="352" y="820"/>
                  </a:lnTo>
                  <a:lnTo>
                    <a:pt x="386" y="892"/>
                  </a:lnTo>
                  <a:lnTo>
                    <a:pt x="402" y="886"/>
                  </a:lnTo>
                  <a:lnTo>
                    <a:pt x="364" y="792"/>
                  </a:lnTo>
                  <a:lnTo>
                    <a:pt x="376" y="760"/>
                  </a:lnTo>
                  <a:lnTo>
                    <a:pt x="422" y="860"/>
                  </a:lnTo>
                  <a:lnTo>
                    <a:pt x="440" y="852"/>
                  </a:lnTo>
                  <a:lnTo>
                    <a:pt x="388" y="730"/>
                  </a:lnTo>
                  <a:lnTo>
                    <a:pt x="456" y="564"/>
                  </a:lnTo>
                  <a:lnTo>
                    <a:pt x="456" y="564"/>
                  </a:lnTo>
                  <a:lnTo>
                    <a:pt x="472" y="566"/>
                  </a:lnTo>
                  <a:lnTo>
                    <a:pt x="486" y="566"/>
                  </a:lnTo>
                  <a:lnTo>
                    <a:pt x="494" y="612"/>
                  </a:lnTo>
                  <a:lnTo>
                    <a:pt x="494" y="612"/>
                  </a:lnTo>
                  <a:lnTo>
                    <a:pt x="496" y="616"/>
                  </a:lnTo>
                  <a:lnTo>
                    <a:pt x="498" y="620"/>
                  </a:lnTo>
                  <a:lnTo>
                    <a:pt x="498" y="620"/>
                  </a:lnTo>
                  <a:lnTo>
                    <a:pt x="504" y="622"/>
                  </a:lnTo>
                  <a:lnTo>
                    <a:pt x="508" y="622"/>
                  </a:lnTo>
                  <a:lnTo>
                    <a:pt x="508" y="622"/>
                  </a:lnTo>
                  <a:lnTo>
                    <a:pt x="514" y="620"/>
                  </a:lnTo>
                  <a:lnTo>
                    <a:pt x="514" y="620"/>
                  </a:lnTo>
                  <a:lnTo>
                    <a:pt x="518" y="614"/>
                  </a:lnTo>
                  <a:lnTo>
                    <a:pt x="518" y="608"/>
                  </a:lnTo>
                  <a:lnTo>
                    <a:pt x="512" y="562"/>
                  </a:lnTo>
                  <a:lnTo>
                    <a:pt x="512" y="562"/>
                  </a:lnTo>
                  <a:lnTo>
                    <a:pt x="530" y="556"/>
                  </a:lnTo>
                  <a:lnTo>
                    <a:pt x="648" y="694"/>
                  </a:lnTo>
                  <a:lnTo>
                    <a:pt x="638" y="822"/>
                  </a:lnTo>
                  <a:lnTo>
                    <a:pt x="656" y="824"/>
                  </a:lnTo>
                  <a:lnTo>
                    <a:pt x="670" y="720"/>
                  </a:lnTo>
                  <a:lnTo>
                    <a:pt x="672" y="722"/>
                  </a:lnTo>
                  <a:lnTo>
                    <a:pt x="672" y="672"/>
                  </a:lnTo>
                  <a:close/>
                  <a:moveTo>
                    <a:pt x="532" y="518"/>
                  </a:moveTo>
                  <a:lnTo>
                    <a:pt x="532" y="518"/>
                  </a:lnTo>
                  <a:lnTo>
                    <a:pt x="518" y="526"/>
                  </a:lnTo>
                  <a:lnTo>
                    <a:pt x="504" y="532"/>
                  </a:lnTo>
                  <a:lnTo>
                    <a:pt x="488" y="534"/>
                  </a:lnTo>
                  <a:lnTo>
                    <a:pt x="472" y="534"/>
                  </a:lnTo>
                  <a:lnTo>
                    <a:pt x="458" y="532"/>
                  </a:lnTo>
                  <a:lnTo>
                    <a:pt x="442" y="526"/>
                  </a:lnTo>
                  <a:lnTo>
                    <a:pt x="430" y="516"/>
                  </a:lnTo>
                  <a:lnTo>
                    <a:pt x="418" y="504"/>
                  </a:lnTo>
                  <a:lnTo>
                    <a:pt x="418" y="504"/>
                  </a:lnTo>
                  <a:lnTo>
                    <a:pt x="410" y="492"/>
                  </a:lnTo>
                  <a:lnTo>
                    <a:pt x="404" y="476"/>
                  </a:lnTo>
                  <a:lnTo>
                    <a:pt x="400" y="462"/>
                  </a:lnTo>
                  <a:lnTo>
                    <a:pt x="400" y="446"/>
                  </a:lnTo>
                  <a:lnTo>
                    <a:pt x="404" y="430"/>
                  </a:lnTo>
                  <a:lnTo>
                    <a:pt x="410" y="416"/>
                  </a:lnTo>
                  <a:lnTo>
                    <a:pt x="418" y="402"/>
                  </a:lnTo>
                  <a:lnTo>
                    <a:pt x="430" y="392"/>
                  </a:lnTo>
                  <a:lnTo>
                    <a:pt x="430" y="392"/>
                  </a:lnTo>
                  <a:lnTo>
                    <a:pt x="444" y="382"/>
                  </a:lnTo>
                  <a:lnTo>
                    <a:pt x="458" y="376"/>
                  </a:lnTo>
                  <a:lnTo>
                    <a:pt x="474" y="374"/>
                  </a:lnTo>
                  <a:lnTo>
                    <a:pt x="490" y="374"/>
                  </a:lnTo>
                  <a:lnTo>
                    <a:pt x="504" y="378"/>
                  </a:lnTo>
                  <a:lnTo>
                    <a:pt x="520" y="384"/>
                  </a:lnTo>
                  <a:lnTo>
                    <a:pt x="532" y="392"/>
                  </a:lnTo>
                  <a:lnTo>
                    <a:pt x="544" y="404"/>
                  </a:lnTo>
                  <a:lnTo>
                    <a:pt x="544" y="404"/>
                  </a:lnTo>
                  <a:lnTo>
                    <a:pt x="552" y="418"/>
                  </a:lnTo>
                  <a:lnTo>
                    <a:pt x="558" y="432"/>
                  </a:lnTo>
                  <a:lnTo>
                    <a:pt x="562" y="448"/>
                  </a:lnTo>
                  <a:lnTo>
                    <a:pt x="562" y="462"/>
                  </a:lnTo>
                  <a:lnTo>
                    <a:pt x="558" y="478"/>
                  </a:lnTo>
                  <a:lnTo>
                    <a:pt x="552" y="492"/>
                  </a:lnTo>
                  <a:lnTo>
                    <a:pt x="544" y="506"/>
                  </a:lnTo>
                  <a:lnTo>
                    <a:pt x="532" y="518"/>
                  </a:lnTo>
                  <a:lnTo>
                    <a:pt x="532" y="518"/>
                  </a:lnTo>
                  <a:close/>
                </a:path>
              </a:pathLst>
            </a:custGeom>
            <a:solidFill>
              <a:srgbClr val="FEFFFF">
                <a:alpha val="4000"/>
              </a:srgbClr>
            </a:solidFill>
            <a:ln>
              <a:solidFill>
                <a:srgbClr val="FEFFFF">
                  <a:alpha val="8000"/>
                </a:srgbClr>
              </a:solidFill>
            </a:ln>
            <a:effectLst>
              <a:glow rad="88900">
                <a:srgbClr val="FEFFFF">
                  <a:alpha val="10000"/>
                </a:srgb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sp>
          <p:nvSpPr>
            <p:cNvPr id="222" name="Freeform 12"/>
            <p:cNvSpPr>
              <a:spLocks noChangeAspect="1" noEditPoints="1"/>
            </p:cNvSpPr>
            <p:nvPr/>
          </p:nvSpPr>
          <p:spPr bwMode="auto">
            <a:xfrm>
              <a:off x="6558164" y="5996260"/>
              <a:ext cx="1289035" cy="867126"/>
            </a:xfrm>
            <a:custGeom>
              <a:avLst/>
              <a:gdLst>
                <a:gd name="T0" fmla="*/ 1036 w 1106"/>
                <a:gd name="T1" fmla="*/ 350 h 744"/>
                <a:gd name="T2" fmla="*/ 772 w 1106"/>
                <a:gd name="T3" fmla="*/ 472 h 744"/>
                <a:gd name="T4" fmla="*/ 736 w 1106"/>
                <a:gd name="T5" fmla="*/ 478 h 744"/>
                <a:gd name="T6" fmla="*/ 660 w 1106"/>
                <a:gd name="T7" fmla="*/ 472 h 744"/>
                <a:gd name="T8" fmla="*/ 638 w 1106"/>
                <a:gd name="T9" fmla="*/ 446 h 744"/>
                <a:gd name="T10" fmla="*/ 604 w 1106"/>
                <a:gd name="T11" fmla="*/ 424 h 744"/>
                <a:gd name="T12" fmla="*/ 848 w 1106"/>
                <a:gd name="T13" fmla="*/ 226 h 744"/>
                <a:gd name="T14" fmla="*/ 792 w 1106"/>
                <a:gd name="T15" fmla="*/ 92 h 744"/>
                <a:gd name="T16" fmla="*/ 738 w 1106"/>
                <a:gd name="T17" fmla="*/ 8 h 744"/>
                <a:gd name="T18" fmla="*/ 630 w 1106"/>
                <a:gd name="T19" fmla="*/ 26 h 744"/>
                <a:gd name="T20" fmla="*/ 604 w 1106"/>
                <a:gd name="T21" fmla="*/ 316 h 744"/>
                <a:gd name="T22" fmla="*/ 592 w 1106"/>
                <a:gd name="T23" fmla="*/ 350 h 744"/>
                <a:gd name="T24" fmla="*/ 544 w 1106"/>
                <a:gd name="T25" fmla="*/ 410 h 744"/>
                <a:gd name="T26" fmla="*/ 474 w 1106"/>
                <a:gd name="T27" fmla="*/ 432 h 744"/>
                <a:gd name="T28" fmla="*/ 430 w 1106"/>
                <a:gd name="T29" fmla="*/ 126 h 744"/>
                <a:gd name="T30" fmla="*/ 284 w 1106"/>
                <a:gd name="T31" fmla="*/ 108 h 744"/>
                <a:gd name="T32" fmla="*/ 182 w 1106"/>
                <a:gd name="T33" fmla="*/ 110 h 744"/>
                <a:gd name="T34" fmla="*/ 146 w 1106"/>
                <a:gd name="T35" fmla="*/ 214 h 744"/>
                <a:gd name="T36" fmla="*/ 384 w 1106"/>
                <a:gd name="T37" fmla="*/ 384 h 744"/>
                <a:gd name="T38" fmla="*/ 408 w 1106"/>
                <a:gd name="T39" fmla="*/ 412 h 744"/>
                <a:gd name="T40" fmla="*/ 438 w 1106"/>
                <a:gd name="T41" fmla="*/ 468 h 744"/>
                <a:gd name="T42" fmla="*/ 420 w 1106"/>
                <a:gd name="T43" fmla="*/ 504 h 744"/>
                <a:gd name="T44" fmla="*/ 414 w 1106"/>
                <a:gd name="T45" fmla="*/ 542 h 744"/>
                <a:gd name="T46" fmla="*/ 142 w 1106"/>
                <a:gd name="T47" fmla="*/ 426 h 744"/>
                <a:gd name="T48" fmla="*/ 136 w 1106"/>
                <a:gd name="T49" fmla="*/ 616 h 744"/>
                <a:gd name="T50" fmla="*/ 114 w 1106"/>
                <a:gd name="T51" fmla="*/ 620 h 744"/>
                <a:gd name="T52" fmla="*/ 2 w 1106"/>
                <a:gd name="T53" fmla="*/ 664 h 744"/>
                <a:gd name="T54" fmla="*/ 80 w 1106"/>
                <a:gd name="T55" fmla="*/ 736 h 744"/>
                <a:gd name="T56" fmla="*/ 246 w 1106"/>
                <a:gd name="T57" fmla="*/ 744 h 744"/>
                <a:gd name="T58" fmla="*/ 422 w 1106"/>
                <a:gd name="T59" fmla="*/ 592 h 744"/>
                <a:gd name="T60" fmla="*/ 446 w 1106"/>
                <a:gd name="T61" fmla="*/ 632 h 744"/>
                <a:gd name="T62" fmla="*/ 470 w 1106"/>
                <a:gd name="T63" fmla="*/ 652 h 744"/>
                <a:gd name="T64" fmla="*/ 480 w 1106"/>
                <a:gd name="T65" fmla="*/ 720 h 744"/>
                <a:gd name="T66" fmla="*/ 514 w 1106"/>
                <a:gd name="T67" fmla="*/ 728 h 744"/>
                <a:gd name="T68" fmla="*/ 546 w 1106"/>
                <a:gd name="T69" fmla="*/ 678 h 744"/>
                <a:gd name="T70" fmla="*/ 584 w 1106"/>
                <a:gd name="T71" fmla="*/ 672 h 744"/>
                <a:gd name="T72" fmla="*/ 620 w 1106"/>
                <a:gd name="T73" fmla="*/ 656 h 744"/>
                <a:gd name="T74" fmla="*/ 670 w 1106"/>
                <a:gd name="T75" fmla="*/ 744 h 744"/>
                <a:gd name="T76" fmla="*/ 720 w 1106"/>
                <a:gd name="T77" fmla="*/ 744 h 744"/>
                <a:gd name="T78" fmla="*/ 934 w 1106"/>
                <a:gd name="T79" fmla="*/ 706 h 744"/>
                <a:gd name="T80" fmla="*/ 656 w 1106"/>
                <a:gd name="T81" fmla="*/ 620 h 744"/>
                <a:gd name="T82" fmla="*/ 676 w 1106"/>
                <a:gd name="T83" fmla="*/ 574 h 744"/>
                <a:gd name="T84" fmla="*/ 746 w 1106"/>
                <a:gd name="T85" fmla="*/ 512 h 744"/>
                <a:gd name="T86" fmla="*/ 778 w 1106"/>
                <a:gd name="T87" fmla="*/ 504 h 744"/>
                <a:gd name="T88" fmla="*/ 1068 w 1106"/>
                <a:gd name="T89" fmla="*/ 512 h 744"/>
                <a:gd name="T90" fmla="*/ 1102 w 1106"/>
                <a:gd name="T91" fmla="*/ 414 h 744"/>
                <a:gd name="T92" fmla="*/ 592 w 1106"/>
                <a:gd name="T93" fmla="*/ 626 h 744"/>
                <a:gd name="T94" fmla="*/ 540 w 1106"/>
                <a:gd name="T95" fmla="*/ 638 h 744"/>
                <a:gd name="T96" fmla="*/ 490 w 1106"/>
                <a:gd name="T97" fmla="*/ 618 h 744"/>
                <a:gd name="T98" fmla="*/ 466 w 1106"/>
                <a:gd name="T99" fmla="*/ 590 h 744"/>
                <a:gd name="T100" fmla="*/ 454 w 1106"/>
                <a:gd name="T101" fmla="*/ 538 h 744"/>
                <a:gd name="T102" fmla="*/ 472 w 1106"/>
                <a:gd name="T103" fmla="*/ 488 h 744"/>
                <a:gd name="T104" fmla="*/ 502 w 1106"/>
                <a:gd name="T105" fmla="*/ 462 h 744"/>
                <a:gd name="T106" fmla="*/ 554 w 1106"/>
                <a:gd name="T107" fmla="*/ 452 h 744"/>
                <a:gd name="T108" fmla="*/ 604 w 1106"/>
                <a:gd name="T109" fmla="*/ 470 h 744"/>
                <a:gd name="T110" fmla="*/ 628 w 1106"/>
                <a:gd name="T111" fmla="*/ 498 h 744"/>
                <a:gd name="T112" fmla="*/ 640 w 1106"/>
                <a:gd name="T113" fmla="*/ 550 h 744"/>
                <a:gd name="T114" fmla="*/ 622 w 1106"/>
                <a:gd name="T115" fmla="*/ 60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6" h="744">
                  <a:moveTo>
                    <a:pt x="1102" y="414"/>
                  </a:moveTo>
                  <a:lnTo>
                    <a:pt x="982" y="434"/>
                  </a:lnTo>
                  <a:lnTo>
                    <a:pt x="1036" y="350"/>
                  </a:lnTo>
                  <a:lnTo>
                    <a:pt x="1026" y="344"/>
                  </a:lnTo>
                  <a:lnTo>
                    <a:pt x="958" y="440"/>
                  </a:lnTo>
                  <a:lnTo>
                    <a:pt x="772" y="472"/>
                  </a:lnTo>
                  <a:lnTo>
                    <a:pt x="886" y="292"/>
                  </a:lnTo>
                  <a:lnTo>
                    <a:pt x="874" y="284"/>
                  </a:lnTo>
                  <a:lnTo>
                    <a:pt x="736" y="478"/>
                  </a:lnTo>
                  <a:lnTo>
                    <a:pt x="668" y="490"/>
                  </a:lnTo>
                  <a:lnTo>
                    <a:pt x="668" y="490"/>
                  </a:lnTo>
                  <a:lnTo>
                    <a:pt x="660" y="472"/>
                  </a:lnTo>
                  <a:lnTo>
                    <a:pt x="648" y="456"/>
                  </a:lnTo>
                  <a:lnTo>
                    <a:pt x="648" y="456"/>
                  </a:lnTo>
                  <a:lnTo>
                    <a:pt x="638" y="446"/>
                  </a:lnTo>
                  <a:lnTo>
                    <a:pt x="628" y="438"/>
                  </a:lnTo>
                  <a:lnTo>
                    <a:pt x="616" y="430"/>
                  </a:lnTo>
                  <a:lnTo>
                    <a:pt x="604" y="424"/>
                  </a:lnTo>
                  <a:lnTo>
                    <a:pt x="626" y="358"/>
                  </a:lnTo>
                  <a:lnTo>
                    <a:pt x="856" y="240"/>
                  </a:lnTo>
                  <a:lnTo>
                    <a:pt x="848" y="226"/>
                  </a:lnTo>
                  <a:lnTo>
                    <a:pt x="636" y="326"/>
                  </a:lnTo>
                  <a:lnTo>
                    <a:pt x="694" y="142"/>
                  </a:lnTo>
                  <a:lnTo>
                    <a:pt x="792" y="92"/>
                  </a:lnTo>
                  <a:lnTo>
                    <a:pt x="786" y="80"/>
                  </a:lnTo>
                  <a:lnTo>
                    <a:pt x="702" y="120"/>
                  </a:lnTo>
                  <a:lnTo>
                    <a:pt x="738" y="8"/>
                  </a:lnTo>
                  <a:lnTo>
                    <a:pt x="718" y="0"/>
                  </a:lnTo>
                  <a:lnTo>
                    <a:pt x="676" y="116"/>
                  </a:lnTo>
                  <a:lnTo>
                    <a:pt x="630" y="26"/>
                  </a:lnTo>
                  <a:lnTo>
                    <a:pt x="620" y="32"/>
                  </a:lnTo>
                  <a:lnTo>
                    <a:pt x="668" y="138"/>
                  </a:lnTo>
                  <a:lnTo>
                    <a:pt x="604" y="316"/>
                  </a:lnTo>
                  <a:lnTo>
                    <a:pt x="506" y="126"/>
                  </a:lnTo>
                  <a:lnTo>
                    <a:pt x="492" y="134"/>
                  </a:lnTo>
                  <a:lnTo>
                    <a:pt x="592" y="350"/>
                  </a:lnTo>
                  <a:lnTo>
                    <a:pt x="568" y="412"/>
                  </a:lnTo>
                  <a:lnTo>
                    <a:pt x="568" y="412"/>
                  </a:lnTo>
                  <a:lnTo>
                    <a:pt x="544" y="410"/>
                  </a:lnTo>
                  <a:lnTo>
                    <a:pt x="520" y="414"/>
                  </a:lnTo>
                  <a:lnTo>
                    <a:pt x="496" y="420"/>
                  </a:lnTo>
                  <a:lnTo>
                    <a:pt x="474" y="432"/>
                  </a:lnTo>
                  <a:lnTo>
                    <a:pt x="432" y="386"/>
                  </a:lnTo>
                  <a:lnTo>
                    <a:pt x="446" y="128"/>
                  </a:lnTo>
                  <a:lnTo>
                    <a:pt x="430" y="126"/>
                  </a:lnTo>
                  <a:lnTo>
                    <a:pt x="410" y="362"/>
                  </a:lnTo>
                  <a:lnTo>
                    <a:pt x="278" y="218"/>
                  </a:lnTo>
                  <a:lnTo>
                    <a:pt x="284" y="108"/>
                  </a:lnTo>
                  <a:lnTo>
                    <a:pt x="272" y="106"/>
                  </a:lnTo>
                  <a:lnTo>
                    <a:pt x="262" y="200"/>
                  </a:lnTo>
                  <a:lnTo>
                    <a:pt x="182" y="110"/>
                  </a:lnTo>
                  <a:lnTo>
                    <a:pt x="166" y="124"/>
                  </a:lnTo>
                  <a:lnTo>
                    <a:pt x="246" y="218"/>
                  </a:lnTo>
                  <a:lnTo>
                    <a:pt x="146" y="214"/>
                  </a:lnTo>
                  <a:lnTo>
                    <a:pt x="146" y="228"/>
                  </a:lnTo>
                  <a:lnTo>
                    <a:pt x="262" y="238"/>
                  </a:lnTo>
                  <a:lnTo>
                    <a:pt x="384" y="384"/>
                  </a:lnTo>
                  <a:lnTo>
                    <a:pt x="172" y="374"/>
                  </a:lnTo>
                  <a:lnTo>
                    <a:pt x="170" y="390"/>
                  </a:lnTo>
                  <a:lnTo>
                    <a:pt x="408" y="412"/>
                  </a:lnTo>
                  <a:lnTo>
                    <a:pt x="446" y="458"/>
                  </a:lnTo>
                  <a:lnTo>
                    <a:pt x="446" y="458"/>
                  </a:lnTo>
                  <a:lnTo>
                    <a:pt x="438" y="468"/>
                  </a:lnTo>
                  <a:lnTo>
                    <a:pt x="430" y="480"/>
                  </a:lnTo>
                  <a:lnTo>
                    <a:pt x="424" y="490"/>
                  </a:lnTo>
                  <a:lnTo>
                    <a:pt x="420" y="504"/>
                  </a:lnTo>
                  <a:lnTo>
                    <a:pt x="416" y="516"/>
                  </a:lnTo>
                  <a:lnTo>
                    <a:pt x="414" y="528"/>
                  </a:lnTo>
                  <a:lnTo>
                    <a:pt x="414" y="542"/>
                  </a:lnTo>
                  <a:lnTo>
                    <a:pt x="414" y="554"/>
                  </a:lnTo>
                  <a:lnTo>
                    <a:pt x="360" y="566"/>
                  </a:lnTo>
                  <a:lnTo>
                    <a:pt x="142" y="426"/>
                  </a:lnTo>
                  <a:lnTo>
                    <a:pt x="134" y="440"/>
                  </a:lnTo>
                  <a:lnTo>
                    <a:pt x="326" y="574"/>
                  </a:lnTo>
                  <a:lnTo>
                    <a:pt x="136" y="616"/>
                  </a:lnTo>
                  <a:lnTo>
                    <a:pt x="44" y="556"/>
                  </a:lnTo>
                  <a:lnTo>
                    <a:pt x="38" y="566"/>
                  </a:lnTo>
                  <a:lnTo>
                    <a:pt x="114" y="620"/>
                  </a:lnTo>
                  <a:lnTo>
                    <a:pt x="0" y="646"/>
                  </a:lnTo>
                  <a:lnTo>
                    <a:pt x="0" y="650"/>
                  </a:lnTo>
                  <a:lnTo>
                    <a:pt x="2" y="664"/>
                  </a:lnTo>
                  <a:lnTo>
                    <a:pt x="124" y="644"/>
                  </a:lnTo>
                  <a:lnTo>
                    <a:pt x="68" y="728"/>
                  </a:lnTo>
                  <a:lnTo>
                    <a:pt x="80" y="736"/>
                  </a:lnTo>
                  <a:lnTo>
                    <a:pt x="146" y="640"/>
                  </a:lnTo>
                  <a:lnTo>
                    <a:pt x="334" y="606"/>
                  </a:lnTo>
                  <a:lnTo>
                    <a:pt x="246" y="744"/>
                  </a:lnTo>
                  <a:lnTo>
                    <a:pt x="268" y="744"/>
                  </a:lnTo>
                  <a:lnTo>
                    <a:pt x="370" y="600"/>
                  </a:lnTo>
                  <a:lnTo>
                    <a:pt x="422" y="592"/>
                  </a:lnTo>
                  <a:lnTo>
                    <a:pt x="422" y="592"/>
                  </a:lnTo>
                  <a:lnTo>
                    <a:pt x="432" y="612"/>
                  </a:lnTo>
                  <a:lnTo>
                    <a:pt x="446" y="632"/>
                  </a:lnTo>
                  <a:lnTo>
                    <a:pt x="446" y="632"/>
                  </a:lnTo>
                  <a:lnTo>
                    <a:pt x="458" y="644"/>
                  </a:lnTo>
                  <a:lnTo>
                    <a:pt x="470" y="652"/>
                  </a:lnTo>
                  <a:lnTo>
                    <a:pt x="482" y="660"/>
                  </a:lnTo>
                  <a:lnTo>
                    <a:pt x="496" y="668"/>
                  </a:lnTo>
                  <a:lnTo>
                    <a:pt x="480" y="720"/>
                  </a:lnTo>
                  <a:lnTo>
                    <a:pt x="434" y="744"/>
                  </a:lnTo>
                  <a:lnTo>
                    <a:pt x="520" y="744"/>
                  </a:lnTo>
                  <a:lnTo>
                    <a:pt x="514" y="728"/>
                  </a:lnTo>
                  <a:lnTo>
                    <a:pt x="532" y="676"/>
                  </a:lnTo>
                  <a:lnTo>
                    <a:pt x="532" y="676"/>
                  </a:lnTo>
                  <a:lnTo>
                    <a:pt x="546" y="678"/>
                  </a:lnTo>
                  <a:lnTo>
                    <a:pt x="558" y="676"/>
                  </a:lnTo>
                  <a:lnTo>
                    <a:pt x="572" y="674"/>
                  </a:lnTo>
                  <a:lnTo>
                    <a:pt x="584" y="672"/>
                  </a:lnTo>
                  <a:lnTo>
                    <a:pt x="596" y="668"/>
                  </a:lnTo>
                  <a:lnTo>
                    <a:pt x="608" y="662"/>
                  </a:lnTo>
                  <a:lnTo>
                    <a:pt x="620" y="656"/>
                  </a:lnTo>
                  <a:lnTo>
                    <a:pt x="632" y="648"/>
                  </a:lnTo>
                  <a:lnTo>
                    <a:pt x="672" y="692"/>
                  </a:lnTo>
                  <a:lnTo>
                    <a:pt x="670" y="744"/>
                  </a:lnTo>
                  <a:lnTo>
                    <a:pt x="692" y="744"/>
                  </a:lnTo>
                  <a:lnTo>
                    <a:pt x="696" y="718"/>
                  </a:lnTo>
                  <a:lnTo>
                    <a:pt x="720" y="744"/>
                  </a:lnTo>
                  <a:lnTo>
                    <a:pt x="762" y="744"/>
                  </a:lnTo>
                  <a:lnTo>
                    <a:pt x="720" y="696"/>
                  </a:lnTo>
                  <a:lnTo>
                    <a:pt x="934" y="706"/>
                  </a:lnTo>
                  <a:lnTo>
                    <a:pt x="934" y="690"/>
                  </a:lnTo>
                  <a:lnTo>
                    <a:pt x="696" y="668"/>
                  </a:lnTo>
                  <a:lnTo>
                    <a:pt x="656" y="620"/>
                  </a:lnTo>
                  <a:lnTo>
                    <a:pt x="656" y="620"/>
                  </a:lnTo>
                  <a:lnTo>
                    <a:pt x="668" y="598"/>
                  </a:lnTo>
                  <a:lnTo>
                    <a:pt x="676" y="574"/>
                  </a:lnTo>
                  <a:lnTo>
                    <a:pt x="680" y="550"/>
                  </a:lnTo>
                  <a:lnTo>
                    <a:pt x="678" y="526"/>
                  </a:lnTo>
                  <a:lnTo>
                    <a:pt x="746" y="512"/>
                  </a:lnTo>
                  <a:lnTo>
                    <a:pt x="962" y="652"/>
                  </a:lnTo>
                  <a:lnTo>
                    <a:pt x="972" y="640"/>
                  </a:lnTo>
                  <a:lnTo>
                    <a:pt x="778" y="504"/>
                  </a:lnTo>
                  <a:lnTo>
                    <a:pt x="968" y="464"/>
                  </a:lnTo>
                  <a:lnTo>
                    <a:pt x="1060" y="524"/>
                  </a:lnTo>
                  <a:lnTo>
                    <a:pt x="1068" y="512"/>
                  </a:lnTo>
                  <a:lnTo>
                    <a:pt x="990" y="458"/>
                  </a:lnTo>
                  <a:lnTo>
                    <a:pt x="1106" y="434"/>
                  </a:lnTo>
                  <a:lnTo>
                    <a:pt x="1102" y="414"/>
                  </a:lnTo>
                  <a:close/>
                  <a:moveTo>
                    <a:pt x="608" y="614"/>
                  </a:moveTo>
                  <a:lnTo>
                    <a:pt x="608" y="614"/>
                  </a:lnTo>
                  <a:lnTo>
                    <a:pt x="592" y="626"/>
                  </a:lnTo>
                  <a:lnTo>
                    <a:pt x="576" y="632"/>
                  </a:lnTo>
                  <a:lnTo>
                    <a:pt x="558" y="636"/>
                  </a:lnTo>
                  <a:lnTo>
                    <a:pt x="540" y="638"/>
                  </a:lnTo>
                  <a:lnTo>
                    <a:pt x="522" y="634"/>
                  </a:lnTo>
                  <a:lnTo>
                    <a:pt x="506" y="628"/>
                  </a:lnTo>
                  <a:lnTo>
                    <a:pt x="490" y="618"/>
                  </a:lnTo>
                  <a:lnTo>
                    <a:pt x="476" y="606"/>
                  </a:lnTo>
                  <a:lnTo>
                    <a:pt x="476" y="606"/>
                  </a:lnTo>
                  <a:lnTo>
                    <a:pt x="466" y="590"/>
                  </a:lnTo>
                  <a:lnTo>
                    <a:pt x="458" y="574"/>
                  </a:lnTo>
                  <a:lnTo>
                    <a:pt x="454" y="556"/>
                  </a:lnTo>
                  <a:lnTo>
                    <a:pt x="454" y="538"/>
                  </a:lnTo>
                  <a:lnTo>
                    <a:pt x="456" y="520"/>
                  </a:lnTo>
                  <a:lnTo>
                    <a:pt x="464" y="504"/>
                  </a:lnTo>
                  <a:lnTo>
                    <a:pt x="472" y="488"/>
                  </a:lnTo>
                  <a:lnTo>
                    <a:pt x="486" y="474"/>
                  </a:lnTo>
                  <a:lnTo>
                    <a:pt x="486" y="474"/>
                  </a:lnTo>
                  <a:lnTo>
                    <a:pt x="502" y="462"/>
                  </a:lnTo>
                  <a:lnTo>
                    <a:pt x="518" y="456"/>
                  </a:lnTo>
                  <a:lnTo>
                    <a:pt x="536" y="452"/>
                  </a:lnTo>
                  <a:lnTo>
                    <a:pt x="554" y="452"/>
                  </a:lnTo>
                  <a:lnTo>
                    <a:pt x="572" y="454"/>
                  </a:lnTo>
                  <a:lnTo>
                    <a:pt x="588" y="460"/>
                  </a:lnTo>
                  <a:lnTo>
                    <a:pt x="604" y="470"/>
                  </a:lnTo>
                  <a:lnTo>
                    <a:pt x="618" y="482"/>
                  </a:lnTo>
                  <a:lnTo>
                    <a:pt x="618" y="482"/>
                  </a:lnTo>
                  <a:lnTo>
                    <a:pt x="628" y="498"/>
                  </a:lnTo>
                  <a:lnTo>
                    <a:pt x="636" y="516"/>
                  </a:lnTo>
                  <a:lnTo>
                    <a:pt x="640" y="532"/>
                  </a:lnTo>
                  <a:lnTo>
                    <a:pt x="640" y="550"/>
                  </a:lnTo>
                  <a:lnTo>
                    <a:pt x="638" y="568"/>
                  </a:lnTo>
                  <a:lnTo>
                    <a:pt x="630" y="586"/>
                  </a:lnTo>
                  <a:lnTo>
                    <a:pt x="622" y="600"/>
                  </a:lnTo>
                  <a:lnTo>
                    <a:pt x="608" y="614"/>
                  </a:lnTo>
                  <a:lnTo>
                    <a:pt x="608" y="614"/>
                  </a:lnTo>
                  <a:close/>
                </a:path>
              </a:pathLst>
            </a:custGeom>
            <a:solidFill>
              <a:srgbClr val="FEFFFF">
                <a:alpha val="4000"/>
              </a:srgbClr>
            </a:solidFill>
            <a:ln>
              <a:solidFill>
                <a:srgbClr val="FEFFFF">
                  <a:alpha val="13000"/>
                </a:srgbClr>
              </a:solidFill>
            </a:ln>
            <a:effectLst>
              <a:glow rad="101600">
                <a:srgbClr val="FEFFFF">
                  <a:alpha val="13000"/>
                </a:srgbClr>
              </a:glow>
            </a:effectLst>
            <a:extLst/>
          </p:spPr>
          <p:txBody>
            <a:bodyPr vert="horz" wrap="square" lIns="91440" tIns="45720" rIns="91440" bIns="45720" numCol="1" anchor="t" anchorCtr="0" compatLnSpc="1">
              <a:prstTxWarp prst="textNoShape">
                <a:avLst/>
              </a:prstTxWarp>
            </a:bodyPr>
            <a:lstStyle/>
            <a:p>
              <a:endParaRPr lang="en-US"/>
            </a:p>
          </p:txBody>
        </p:sp>
        <p:sp>
          <p:nvSpPr>
            <p:cNvPr id="223" name="Freeform 16"/>
            <p:cNvSpPr>
              <a:spLocks noChangeAspect="1"/>
            </p:cNvSpPr>
            <p:nvPr/>
          </p:nvSpPr>
          <p:spPr bwMode="auto">
            <a:xfrm>
              <a:off x="8126715" y="6307559"/>
              <a:ext cx="976330" cy="550441"/>
            </a:xfrm>
            <a:custGeom>
              <a:avLst/>
              <a:gdLst>
                <a:gd name="T0" fmla="*/ 962 w 972"/>
                <a:gd name="T1" fmla="*/ 344 h 548"/>
                <a:gd name="T2" fmla="*/ 860 w 972"/>
                <a:gd name="T3" fmla="*/ 232 h 548"/>
                <a:gd name="T4" fmla="*/ 972 w 972"/>
                <a:gd name="T5" fmla="*/ 210 h 548"/>
                <a:gd name="T6" fmla="*/ 954 w 972"/>
                <a:gd name="T7" fmla="*/ 122 h 548"/>
                <a:gd name="T8" fmla="*/ 854 w 972"/>
                <a:gd name="T9" fmla="*/ 200 h 548"/>
                <a:gd name="T10" fmla="*/ 834 w 972"/>
                <a:gd name="T11" fmla="*/ 98 h 548"/>
                <a:gd name="T12" fmla="*/ 742 w 972"/>
                <a:gd name="T13" fmla="*/ 320 h 548"/>
                <a:gd name="T14" fmla="*/ 714 w 972"/>
                <a:gd name="T15" fmla="*/ 122 h 548"/>
                <a:gd name="T16" fmla="*/ 636 w 972"/>
                <a:gd name="T17" fmla="*/ 434 h 548"/>
                <a:gd name="T18" fmla="*/ 614 w 972"/>
                <a:gd name="T19" fmla="*/ 422 h 548"/>
                <a:gd name="T20" fmla="*/ 576 w 972"/>
                <a:gd name="T21" fmla="*/ 412 h 548"/>
                <a:gd name="T22" fmla="*/ 552 w 972"/>
                <a:gd name="T23" fmla="*/ 412 h 548"/>
                <a:gd name="T24" fmla="*/ 502 w 972"/>
                <a:gd name="T25" fmla="*/ 312 h 548"/>
                <a:gd name="T26" fmla="*/ 588 w 972"/>
                <a:gd name="T27" fmla="*/ 100 h 548"/>
                <a:gd name="T28" fmla="*/ 440 w 972"/>
                <a:gd name="T29" fmla="*/ 132 h 548"/>
                <a:gd name="T30" fmla="*/ 478 w 972"/>
                <a:gd name="T31" fmla="*/ 24 h 548"/>
                <a:gd name="T32" fmla="*/ 394 w 972"/>
                <a:gd name="T33" fmla="*/ 0 h 548"/>
                <a:gd name="T34" fmla="*/ 410 w 972"/>
                <a:gd name="T35" fmla="*/ 124 h 548"/>
                <a:gd name="T36" fmla="*/ 312 w 972"/>
                <a:gd name="T37" fmla="*/ 88 h 548"/>
                <a:gd name="T38" fmla="*/ 458 w 972"/>
                <a:gd name="T39" fmla="*/ 278 h 548"/>
                <a:gd name="T40" fmla="*/ 272 w 972"/>
                <a:gd name="T41" fmla="*/ 204 h 548"/>
                <a:gd name="T42" fmla="*/ 502 w 972"/>
                <a:gd name="T43" fmla="*/ 426 h 548"/>
                <a:gd name="T44" fmla="*/ 490 w 972"/>
                <a:gd name="T45" fmla="*/ 432 h 548"/>
                <a:gd name="T46" fmla="*/ 470 w 972"/>
                <a:gd name="T47" fmla="*/ 448 h 548"/>
                <a:gd name="T48" fmla="*/ 452 w 972"/>
                <a:gd name="T49" fmla="*/ 468 h 548"/>
                <a:gd name="T50" fmla="*/ 440 w 972"/>
                <a:gd name="T51" fmla="*/ 490 h 548"/>
                <a:gd name="T52" fmla="*/ 332 w 972"/>
                <a:gd name="T53" fmla="*/ 482 h 548"/>
                <a:gd name="T54" fmla="*/ 190 w 972"/>
                <a:gd name="T55" fmla="*/ 302 h 548"/>
                <a:gd name="T56" fmla="*/ 142 w 972"/>
                <a:gd name="T57" fmla="*/ 446 h 548"/>
                <a:gd name="T58" fmla="*/ 70 w 972"/>
                <a:gd name="T59" fmla="*/ 360 h 548"/>
                <a:gd name="T60" fmla="*/ 2 w 972"/>
                <a:gd name="T61" fmla="*/ 420 h 548"/>
                <a:gd name="T62" fmla="*/ 0 w 972"/>
                <a:gd name="T63" fmla="*/ 440 h 548"/>
                <a:gd name="T64" fmla="*/ 34 w 972"/>
                <a:gd name="T65" fmla="*/ 526 h 548"/>
                <a:gd name="T66" fmla="*/ 142 w 972"/>
                <a:gd name="T67" fmla="*/ 472 h 548"/>
                <a:gd name="T68" fmla="*/ 214 w 972"/>
                <a:gd name="T69" fmla="*/ 548 h 548"/>
                <a:gd name="T70" fmla="*/ 310 w 972"/>
                <a:gd name="T71" fmla="*/ 512 h 548"/>
                <a:gd name="T72" fmla="*/ 428 w 972"/>
                <a:gd name="T73" fmla="*/ 538 h 548"/>
                <a:gd name="T74" fmla="*/ 464 w 972"/>
                <a:gd name="T75" fmla="*/ 548 h 548"/>
                <a:gd name="T76" fmla="*/ 466 w 972"/>
                <a:gd name="T77" fmla="*/ 532 h 548"/>
                <a:gd name="T78" fmla="*/ 474 w 972"/>
                <a:gd name="T79" fmla="*/ 504 h 548"/>
                <a:gd name="T80" fmla="*/ 492 w 972"/>
                <a:gd name="T81" fmla="*/ 478 h 548"/>
                <a:gd name="T82" fmla="*/ 516 w 972"/>
                <a:gd name="T83" fmla="*/ 460 h 548"/>
                <a:gd name="T84" fmla="*/ 532 w 972"/>
                <a:gd name="T85" fmla="*/ 454 h 548"/>
                <a:gd name="T86" fmla="*/ 570 w 972"/>
                <a:gd name="T87" fmla="*/ 450 h 548"/>
                <a:gd name="T88" fmla="*/ 606 w 972"/>
                <a:gd name="T89" fmla="*/ 460 h 548"/>
                <a:gd name="T90" fmla="*/ 634 w 972"/>
                <a:gd name="T91" fmla="*/ 482 h 548"/>
                <a:gd name="T92" fmla="*/ 654 w 972"/>
                <a:gd name="T93" fmla="*/ 516 h 548"/>
                <a:gd name="T94" fmla="*/ 658 w 972"/>
                <a:gd name="T95" fmla="*/ 532 h 548"/>
                <a:gd name="T96" fmla="*/ 696 w 972"/>
                <a:gd name="T97" fmla="*/ 548 h 548"/>
                <a:gd name="T98" fmla="*/ 694 w 972"/>
                <a:gd name="T99" fmla="*/ 526 h 548"/>
                <a:gd name="T100" fmla="*/ 690 w 972"/>
                <a:gd name="T101" fmla="*/ 504 h 548"/>
                <a:gd name="T102" fmla="*/ 680 w 972"/>
                <a:gd name="T103" fmla="*/ 480 h 548"/>
                <a:gd name="T104" fmla="*/ 664 w 972"/>
                <a:gd name="T105" fmla="*/ 458 h 548"/>
                <a:gd name="T106" fmla="*/ 962 w 972"/>
                <a:gd name="T107" fmla="*/ 36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2" h="548">
                  <a:moveTo>
                    <a:pt x="962" y="360"/>
                  </a:moveTo>
                  <a:lnTo>
                    <a:pt x="962" y="344"/>
                  </a:lnTo>
                  <a:lnTo>
                    <a:pt x="756" y="352"/>
                  </a:lnTo>
                  <a:lnTo>
                    <a:pt x="860" y="232"/>
                  </a:lnTo>
                  <a:lnTo>
                    <a:pt x="972" y="222"/>
                  </a:lnTo>
                  <a:lnTo>
                    <a:pt x="972" y="210"/>
                  </a:lnTo>
                  <a:lnTo>
                    <a:pt x="874" y="214"/>
                  </a:lnTo>
                  <a:lnTo>
                    <a:pt x="954" y="122"/>
                  </a:lnTo>
                  <a:lnTo>
                    <a:pt x="940" y="108"/>
                  </a:lnTo>
                  <a:lnTo>
                    <a:pt x="854" y="200"/>
                  </a:lnTo>
                  <a:lnTo>
                    <a:pt x="846" y="98"/>
                  </a:lnTo>
                  <a:lnTo>
                    <a:pt x="834" y="98"/>
                  </a:lnTo>
                  <a:lnTo>
                    <a:pt x="838" y="218"/>
                  </a:lnTo>
                  <a:lnTo>
                    <a:pt x="742" y="320"/>
                  </a:lnTo>
                  <a:lnTo>
                    <a:pt x="728" y="122"/>
                  </a:lnTo>
                  <a:lnTo>
                    <a:pt x="714" y="122"/>
                  </a:lnTo>
                  <a:lnTo>
                    <a:pt x="720" y="344"/>
                  </a:lnTo>
                  <a:lnTo>
                    <a:pt x="636" y="434"/>
                  </a:lnTo>
                  <a:lnTo>
                    <a:pt x="636" y="434"/>
                  </a:lnTo>
                  <a:lnTo>
                    <a:pt x="614" y="422"/>
                  </a:lnTo>
                  <a:lnTo>
                    <a:pt x="590" y="414"/>
                  </a:lnTo>
                  <a:lnTo>
                    <a:pt x="576" y="412"/>
                  </a:lnTo>
                  <a:lnTo>
                    <a:pt x="564" y="412"/>
                  </a:lnTo>
                  <a:lnTo>
                    <a:pt x="552" y="412"/>
                  </a:lnTo>
                  <a:lnTo>
                    <a:pt x="538" y="414"/>
                  </a:lnTo>
                  <a:lnTo>
                    <a:pt x="502" y="312"/>
                  </a:lnTo>
                  <a:lnTo>
                    <a:pt x="602" y="108"/>
                  </a:lnTo>
                  <a:lnTo>
                    <a:pt x="588" y="100"/>
                  </a:lnTo>
                  <a:lnTo>
                    <a:pt x="492" y="282"/>
                  </a:lnTo>
                  <a:lnTo>
                    <a:pt x="440" y="132"/>
                  </a:lnTo>
                  <a:lnTo>
                    <a:pt x="488" y="30"/>
                  </a:lnTo>
                  <a:lnTo>
                    <a:pt x="478" y="24"/>
                  </a:lnTo>
                  <a:lnTo>
                    <a:pt x="432" y="112"/>
                  </a:lnTo>
                  <a:lnTo>
                    <a:pt x="394" y="0"/>
                  </a:lnTo>
                  <a:lnTo>
                    <a:pt x="374" y="6"/>
                  </a:lnTo>
                  <a:lnTo>
                    <a:pt x="410" y="124"/>
                  </a:lnTo>
                  <a:lnTo>
                    <a:pt x="318" y="78"/>
                  </a:lnTo>
                  <a:lnTo>
                    <a:pt x="312" y="88"/>
                  </a:lnTo>
                  <a:lnTo>
                    <a:pt x="416" y="144"/>
                  </a:lnTo>
                  <a:lnTo>
                    <a:pt x="458" y="278"/>
                  </a:lnTo>
                  <a:lnTo>
                    <a:pt x="278" y="192"/>
                  </a:lnTo>
                  <a:lnTo>
                    <a:pt x="272" y="204"/>
                  </a:lnTo>
                  <a:lnTo>
                    <a:pt x="466" y="308"/>
                  </a:lnTo>
                  <a:lnTo>
                    <a:pt x="502" y="426"/>
                  </a:lnTo>
                  <a:lnTo>
                    <a:pt x="502" y="426"/>
                  </a:lnTo>
                  <a:lnTo>
                    <a:pt x="490" y="432"/>
                  </a:lnTo>
                  <a:lnTo>
                    <a:pt x="480" y="440"/>
                  </a:lnTo>
                  <a:lnTo>
                    <a:pt x="470" y="448"/>
                  </a:lnTo>
                  <a:lnTo>
                    <a:pt x="460" y="458"/>
                  </a:lnTo>
                  <a:lnTo>
                    <a:pt x="452" y="468"/>
                  </a:lnTo>
                  <a:lnTo>
                    <a:pt x="446" y="478"/>
                  </a:lnTo>
                  <a:lnTo>
                    <a:pt x="440" y="490"/>
                  </a:lnTo>
                  <a:lnTo>
                    <a:pt x="434" y="502"/>
                  </a:lnTo>
                  <a:lnTo>
                    <a:pt x="332" y="482"/>
                  </a:lnTo>
                  <a:lnTo>
                    <a:pt x="202" y="294"/>
                  </a:lnTo>
                  <a:lnTo>
                    <a:pt x="190" y="302"/>
                  </a:lnTo>
                  <a:lnTo>
                    <a:pt x="298" y="476"/>
                  </a:lnTo>
                  <a:lnTo>
                    <a:pt x="142" y="446"/>
                  </a:lnTo>
                  <a:lnTo>
                    <a:pt x="80" y="354"/>
                  </a:lnTo>
                  <a:lnTo>
                    <a:pt x="70" y="360"/>
                  </a:lnTo>
                  <a:lnTo>
                    <a:pt x="120" y="442"/>
                  </a:lnTo>
                  <a:lnTo>
                    <a:pt x="2" y="420"/>
                  </a:lnTo>
                  <a:lnTo>
                    <a:pt x="0" y="426"/>
                  </a:lnTo>
                  <a:lnTo>
                    <a:pt x="0" y="440"/>
                  </a:lnTo>
                  <a:lnTo>
                    <a:pt x="120" y="468"/>
                  </a:lnTo>
                  <a:lnTo>
                    <a:pt x="34" y="526"/>
                  </a:lnTo>
                  <a:lnTo>
                    <a:pt x="40" y="536"/>
                  </a:lnTo>
                  <a:lnTo>
                    <a:pt x="142" y="472"/>
                  </a:lnTo>
                  <a:lnTo>
                    <a:pt x="280" y="504"/>
                  </a:lnTo>
                  <a:lnTo>
                    <a:pt x="214" y="548"/>
                  </a:lnTo>
                  <a:lnTo>
                    <a:pt x="250" y="548"/>
                  </a:lnTo>
                  <a:lnTo>
                    <a:pt x="310" y="512"/>
                  </a:lnTo>
                  <a:lnTo>
                    <a:pt x="428" y="538"/>
                  </a:lnTo>
                  <a:lnTo>
                    <a:pt x="428" y="538"/>
                  </a:lnTo>
                  <a:lnTo>
                    <a:pt x="426" y="548"/>
                  </a:lnTo>
                  <a:lnTo>
                    <a:pt x="464" y="548"/>
                  </a:lnTo>
                  <a:lnTo>
                    <a:pt x="464" y="548"/>
                  </a:lnTo>
                  <a:lnTo>
                    <a:pt x="466" y="532"/>
                  </a:lnTo>
                  <a:lnTo>
                    <a:pt x="468" y="518"/>
                  </a:lnTo>
                  <a:lnTo>
                    <a:pt x="474" y="504"/>
                  </a:lnTo>
                  <a:lnTo>
                    <a:pt x="482" y="490"/>
                  </a:lnTo>
                  <a:lnTo>
                    <a:pt x="492" y="478"/>
                  </a:lnTo>
                  <a:lnTo>
                    <a:pt x="504" y="468"/>
                  </a:lnTo>
                  <a:lnTo>
                    <a:pt x="516" y="460"/>
                  </a:lnTo>
                  <a:lnTo>
                    <a:pt x="532" y="454"/>
                  </a:lnTo>
                  <a:lnTo>
                    <a:pt x="532" y="454"/>
                  </a:lnTo>
                  <a:lnTo>
                    <a:pt x="550" y="450"/>
                  </a:lnTo>
                  <a:lnTo>
                    <a:pt x="570" y="450"/>
                  </a:lnTo>
                  <a:lnTo>
                    <a:pt x="588" y="454"/>
                  </a:lnTo>
                  <a:lnTo>
                    <a:pt x="606" y="460"/>
                  </a:lnTo>
                  <a:lnTo>
                    <a:pt x="622" y="470"/>
                  </a:lnTo>
                  <a:lnTo>
                    <a:pt x="634" y="482"/>
                  </a:lnTo>
                  <a:lnTo>
                    <a:pt x="646" y="498"/>
                  </a:lnTo>
                  <a:lnTo>
                    <a:pt x="654" y="516"/>
                  </a:lnTo>
                  <a:lnTo>
                    <a:pt x="654" y="516"/>
                  </a:lnTo>
                  <a:lnTo>
                    <a:pt x="658" y="532"/>
                  </a:lnTo>
                  <a:lnTo>
                    <a:pt x="658" y="548"/>
                  </a:lnTo>
                  <a:lnTo>
                    <a:pt x="696" y="548"/>
                  </a:lnTo>
                  <a:lnTo>
                    <a:pt x="696" y="548"/>
                  </a:lnTo>
                  <a:lnTo>
                    <a:pt x="694" y="526"/>
                  </a:lnTo>
                  <a:lnTo>
                    <a:pt x="690" y="504"/>
                  </a:lnTo>
                  <a:lnTo>
                    <a:pt x="690" y="504"/>
                  </a:lnTo>
                  <a:lnTo>
                    <a:pt x="686" y="492"/>
                  </a:lnTo>
                  <a:lnTo>
                    <a:pt x="680" y="480"/>
                  </a:lnTo>
                  <a:lnTo>
                    <a:pt x="672" y="470"/>
                  </a:lnTo>
                  <a:lnTo>
                    <a:pt x="664" y="458"/>
                  </a:lnTo>
                  <a:lnTo>
                    <a:pt x="736" y="376"/>
                  </a:lnTo>
                  <a:lnTo>
                    <a:pt x="962" y="360"/>
                  </a:lnTo>
                  <a:close/>
                </a:path>
              </a:pathLst>
            </a:custGeom>
            <a:solidFill>
              <a:srgbClr val="FEFFFF">
                <a:alpha val="7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tint val="75000"/>
                  </a:schemeClr>
                </a:solidFill>
              </a:defRPr>
            </a:lvl1pPr>
          </a:lstStyle>
          <a:p>
            <a:fld id="{A28B7CA8-A61A-4481-AD1B-48A4285C174D}" type="datetimeFigureOut">
              <a:rPr lang="en-US" smtClean="0"/>
              <a:pPr/>
              <a:t>9/25/2018</a:t>
            </a:fld>
            <a:endParaRPr lang="en-US"/>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tint val="75000"/>
                  </a:schemeClr>
                </a:solidFill>
              </a:defRPr>
            </a:lvl1pPr>
          </a:lstStyle>
          <a:p>
            <a:fld id="{F94BFB9D-95CD-4179-AE0D-17392C29933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4081" r:id="rId1"/>
  </p:sldLayoutIdLst>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a:spLocks noChangeArrowheads="1"/>
          </p:cNvSpPr>
          <p:nvPr userDrawn="1"/>
        </p:nvSpPr>
        <p:spPr bwMode="auto">
          <a:xfrm>
            <a:off x="127000" y="6454775"/>
            <a:ext cx="2573338" cy="230188"/>
          </a:xfrm>
          <a:prstGeom prst="rect">
            <a:avLst/>
          </a:prstGeom>
          <a:noFill/>
          <a:ln w="9525">
            <a:noFill/>
            <a:miter lim="800000"/>
            <a:headEnd/>
            <a:tailEnd/>
          </a:ln>
        </p:spPr>
        <p:txBody>
          <a:bodyPr lIns="0">
            <a:spAutoFit/>
          </a:bodyPr>
          <a:lstStyle/>
          <a:p>
            <a:pPr algn="ctr">
              <a:defRPr/>
            </a:pPr>
            <a:r>
              <a:rPr lang="en-US" sz="900" dirty="0">
                <a:solidFill>
                  <a:srgbClr val="7F7F7F"/>
                </a:solidFill>
                <a:ea typeface="宋体" pitchFamily="2" charset="-122"/>
                <a:cs typeface="Arial" pitchFamily="34" charset="0"/>
              </a:rPr>
              <a:t>Copyright © 2014 Accenture  All rights reserved.</a:t>
            </a:r>
          </a:p>
        </p:txBody>
      </p:sp>
      <p:sp>
        <p:nvSpPr>
          <p:cNvPr id="16" name="Title 1"/>
          <p:cNvSpPr txBox="1">
            <a:spLocks/>
          </p:cNvSpPr>
          <p:nvPr userDrawn="1"/>
        </p:nvSpPr>
        <p:spPr>
          <a:xfrm>
            <a:off x="0" y="1"/>
            <a:ext cx="9144000" cy="762000"/>
          </a:xfrm>
          <a:prstGeom prst="rect">
            <a:avLst/>
          </a:prstGeom>
        </p:spPr>
        <p:txBody>
          <a:bodyPr anchor="b"/>
          <a:lstStyle>
            <a:lvl1pPr>
              <a:defRPr sz="4000"/>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tx1"/>
                </a:solidFill>
                <a:effectLst/>
                <a:uLnTx/>
                <a:uFillTx/>
                <a:latin typeface="+mj-lt"/>
                <a:ea typeface="+mj-ea"/>
                <a:cs typeface="+mj-cs"/>
              </a:rPr>
              <a:t>Click to edit Master title style</a:t>
            </a:r>
          </a:p>
        </p:txBody>
      </p:sp>
      <p:pic>
        <p:nvPicPr>
          <p:cNvPr id="38917" name="Picture 5"/>
          <p:cNvPicPr>
            <a:picLocks noChangeAspect="1" noChangeArrowheads="1"/>
          </p:cNvPicPr>
          <p:nvPr userDrawn="1"/>
        </p:nvPicPr>
        <p:blipFill>
          <a:blip r:embed="rId13" cstate="print"/>
          <a:srcRect/>
          <a:stretch>
            <a:fillRect/>
          </a:stretch>
        </p:blipFill>
        <p:spPr bwMode="auto">
          <a:xfrm>
            <a:off x="0" y="0"/>
            <a:ext cx="9144000" cy="990600"/>
          </a:xfrm>
          <a:prstGeom prst="rect">
            <a:avLst/>
          </a:prstGeom>
          <a:noFill/>
          <a:ln w="9525">
            <a:noFill/>
            <a:miter lim="800000"/>
            <a:headEnd/>
            <a:tailEnd/>
          </a:ln>
        </p:spPr>
      </p:pic>
      <p:pic>
        <p:nvPicPr>
          <p:cNvPr id="22" name="Picture 21" descr="ACC_gt_core_white_EG_rgb.png"/>
          <p:cNvPicPr>
            <a:picLocks noChangeAspect="1"/>
          </p:cNvPicPr>
          <p:nvPr userDrawn="1"/>
        </p:nvPicPr>
        <p:blipFill>
          <a:blip r:embed="rId14" cstate="print"/>
          <a:stretch>
            <a:fillRect/>
          </a:stretch>
        </p:blipFill>
        <p:spPr>
          <a:xfrm>
            <a:off x="7802791" y="102584"/>
            <a:ext cx="1177849" cy="735616"/>
          </a:xfrm>
          <a:prstGeom prst="rect">
            <a:avLst/>
          </a:prstGeom>
        </p:spPr>
      </p:pic>
      <p:sp>
        <p:nvSpPr>
          <p:cNvPr id="9" name="TextBox 8"/>
          <p:cNvSpPr txBox="1"/>
          <p:nvPr userDrawn="1"/>
        </p:nvSpPr>
        <p:spPr>
          <a:xfrm>
            <a:off x="5029200" y="685800"/>
            <a:ext cx="2895600" cy="276999"/>
          </a:xfrm>
          <a:prstGeom prst="rect">
            <a:avLst/>
          </a:prstGeom>
          <a:noFill/>
        </p:spPr>
        <p:txBody>
          <a:bodyPr wrap="square" rtlCol="0">
            <a:spAutoFit/>
          </a:bodyPr>
          <a:lstStyle/>
          <a:p>
            <a:r>
              <a:rPr lang="en-US" sz="1200" b="0" dirty="0">
                <a:solidFill>
                  <a:schemeClr val="bg1"/>
                </a:solidFill>
                <a:latin typeface="Calibri" panose="020F0502020204030204" pitchFamily="34" charset="0"/>
              </a:rPr>
              <a:t>Digital | Strategy | Technology | Operations</a:t>
            </a:r>
            <a:endParaRPr lang="en-US" sz="12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a:spLocks noChangeArrowheads="1"/>
          </p:cNvSpPr>
          <p:nvPr userDrawn="1"/>
        </p:nvSpPr>
        <p:spPr bwMode="auto">
          <a:xfrm>
            <a:off x="127000" y="6454775"/>
            <a:ext cx="2573338" cy="230188"/>
          </a:xfrm>
          <a:prstGeom prst="rect">
            <a:avLst/>
          </a:prstGeom>
          <a:noFill/>
          <a:ln w="9525">
            <a:noFill/>
            <a:miter lim="800000"/>
            <a:headEnd/>
            <a:tailEnd/>
          </a:ln>
        </p:spPr>
        <p:txBody>
          <a:bodyPr lIns="0">
            <a:spAutoFit/>
          </a:bodyPr>
          <a:lstStyle/>
          <a:p>
            <a:pPr algn="ctr">
              <a:defRPr/>
            </a:pPr>
            <a:r>
              <a:rPr lang="en-US" sz="900" dirty="0">
                <a:solidFill>
                  <a:srgbClr val="7F7F7F"/>
                </a:solidFill>
                <a:ea typeface="宋体" pitchFamily="2" charset="-122"/>
                <a:cs typeface="Arial" pitchFamily="34" charset="0"/>
              </a:rPr>
              <a:t>Copyright © 2014 Accenture  All rights reserved.</a:t>
            </a:r>
          </a:p>
        </p:txBody>
      </p:sp>
      <p:sp>
        <p:nvSpPr>
          <p:cNvPr id="16" name="Title 1"/>
          <p:cNvSpPr txBox="1">
            <a:spLocks/>
          </p:cNvSpPr>
          <p:nvPr userDrawn="1"/>
        </p:nvSpPr>
        <p:spPr>
          <a:xfrm>
            <a:off x="0" y="1"/>
            <a:ext cx="9144000" cy="762000"/>
          </a:xfrm>
          <a:prstGeom prst="rect">
            <a:avLst/>
          </a:prstGeom>
        </p:spPr>
        <p:txBody>
          <a:bodyPr anchor="b"/>
          <a:lstStyle>
            <a:lvl1pPr>
              <a:defRPr sz="4000"/>
            </a:lvl1pPr>
          </a:lstStyle>
          <a:p>
            <a:pPr algn="ctr">
              <a:spcBef>
                <a:spcPct val="0"/>
              </a:spcBef>
              <a:defRPr/>
            </a:pPr>
            <a:r>
              <a:rPr lang="en-US" dirty="0">
                <a:solidFill>
                  <a:prstClr val="black"/>
                </a:solidFill>
                <a:ea typeface="+mj-ea"/>
                <a:cs typeface="+mj-cs"/>
              </a:rPr>
              <a:t>Click to edit Master title style</a:t>
            </a:r>
          </a:p>
        </p:txBody>
      </p:sp>
      <p:pic>
        <p:nvPicPr>
          <p:cNvPr id="38917" name="Picture 5"/>
          <p:cNvPicPr>
            <a:picLocks noChangeAspect="1" noChangeArrowheads="1"/>
          </p:cNvPicPr>
          <p:nvPr userDrawn="1"/>
        </p:nvPicPr>
        <p:blipFill>
          <a:blip r:embed="rId16" cstate="print"/>
          <a:srcRect/>
          <a:stretch>
            <a:fillRect/>
          </a:stretch>
        </p:blipFill>
        <p:spPr bwMode="auto">
          <a:xfrm>
            <a:off x="0" y="0"/>
            <a:ext cx="9144000" cy="990600"/>
          </a:xfrm>
          <a:prstGeom prst="rect">
            <a:avLst/>
          </a:prstGeom>
          <a:noFill/>
          <a:ln w="9525">
            <a:noFill/>
            <a:miter lim="800000"/>
            <a:headEnd/>
            <a:tailEnd/>
          </a:ln>
        </p:spPr>
      </p:pic>
      <p:pic>
        <p:nvPicPr>
          <p:cNvPr id="22" name="Picture 21" descr="ACC_gt_core_white_EG_rgb.png"/>
          <p:cNvPicPr>
            <a:picLocks noChangeAspect="1"/>
          </p:cNvPicPr>
          <p:nvPr userDrawn="1"/>
        </p:nvPicPr>
        <p:blipFill>
          <a:blip r:embed="rId17" cstate="print"/>
          <a:stretch>
            <a:fillRect/>
          </a:stretch>
        </p:blipFill>
        <p:spPr>
          <a:xfrm>
            <a:off x="7802791" y="102584"/>
            <a:ext cx="1177849" cy="735616"/>
          </a:xfrm>
          <a:prstGeom prst="rect">
            <a:avLst/>
          </a:prstGeom>
        </p:spPr>
      </p:pic>
      <p:sp>
        <p:nvSpPr>
          <p:cNvPr id="9" name="TextBox 8"/>
          <p:cNvSpPr txBox="1"/>
          <p:nvPr userDrawn="1"/>
        </p:nvSpPr>
        <p:spPr>
          <a:xfrm>
            <a:off x="5134395" y="728990"/>
            <a:ext cx="3581400" cy="307777"/>
          </a:xfrm>
          <a:prstGeom prst="rect">
            <a:avLst/>
          </a:prstGeom>
          <a:noFill/>
        </p:spPr>
        <p:txBody>
          <a:bodyPr wrap="square" rtlCol="0">
            <a:spAutoFit/>
          </a:bodyPr>
          <a:lstStyle/>
          <a:p>
            <a:pPr>
              <a:defRPr/>
            </a:pPr>
            <a:r>
              <a:rPr lang="en-US" sz="1400" dirty="0">
                <a:solidFill>
                  <a:prstClr val="white"/>
                </a:solidFill>
              </a:rPr>
              <a:t>Digital | Strategy | Technology | Operations</a:t>
            </a:r>
          </a:p>
        </p:txBody>
      </p:sp>
    </p:spTree>
    <p:extLst>
      <p:ext uri="{BB962C8B-B14F-4D97-AF65-F5344CB8AC3E}">
        <p14:creationId xmlns:p14="http://schemas.microsoft.com/office/powerpoint/2010/main" val="518646693"/>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www.google.co.in/url?sa=i&amp;rct=j&amp;q=&amp;esrc=s&amp;frm=1&amp;source=images&amp;cd=&amp;cad=rja&amp;docid=DXXibskvFPIzxM&amp;tbnid=l2KmUjLDVwFV8M:&amp;ved=0CAUQjRw&amp;url=http://www.hdfcergo.com/&amp;ei=T2cPU47TLoKkiQe_14CoAw&amp;bvm=bv.61965928,d.d2k&amp;psig=AFQjCNEeIQ_No56hvGbprj5RUPkqyxyACA&amp;ust=1393572201417265" TargetMode="External"/><Relationship Id="rId7" Type="http://schemas.openxmlformats.org/officeDocument/2006/relationships/hyperlink" Target="http://www.google.co.in/url?sa=i&amp;rct=j&amp;q=&amp;esrc=s&amp;frm=1&amp;source=images&amp;cd=&amp;cad=rja&amp;docid=UtlDTEZwkULHpM&amp;tbnid=PEQP0kp8IG1YhM:&amp;ved=0CAUQjRw&amp;url=http://www.medimanage.com/my-health-insurance/more-articles/factors-to-keep-in-mind-before-buying-a-mediclaim.aspx&amp;ei=f_sOU7evMsOd0wWmxIDoDw&amp;bvm=bv.61965928,d.d2k&amp;psig=AFQjCNEeIQ_No56hvGbprj5RUPkqyxyACA&amp;ust=1393572201417265" TargetMode="External"/><Relationship Id="rId2" Type="http://schemas.openxmlformats.org/officeDocument/2006/relationships/hyperlink" Target="https://tips.vidalhealthtpa.com/vidalhealth/index.htm" TargetMode="Externa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hyperlink" Target="http://www.google.co.in/url?sa=i&amp;rct=j&amp;q=&amp;esrc=s&amp;frm=1&amp;source=images&amp;cd=&amp;cad=rja&amp;docid=6c8Pf9yY2vzh1M&amp;tbnid=OOgtsDKXgOmmJM:&amp;ved=0CAUQjRw&amp;url=http://visitorsinsure.blogspot.com/2011/05/health-insurance-for-parents-visiting.html&amp;ei=FGkPU_XZCumsiAfT2YCYDQ&amp;bvm=bv.61965928,d.d2k&amp;psig=AFQjCNEZmrudEzG2flN48ziJnJ1TYb8oTg&amp;ust=1393605207372176" TargetMode="Externa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5.png"/><Relationship Id="rId7"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53.w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hyperlink" Target="https://smartpay.allsectech.com/accenturelogin" TargetMode="External"/><Relationship Id="rId2" Type="http://schemas.openxmlformats.org/officeDocument/2006/relationships/hyperlink" Target="https://myte.accenture.com/"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10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324600"/>
            <a:ext cx="2514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12651" y="6322368"/>
            <a:ext cx="4587949"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152400" y="152400"/>
            <a:ext cx="45720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R539 Reimbursement - Booking</a:t>
            </a:r>
          </a:p>
        </p:txBody>
      </p:sp>
      <p:pic>
        <p:nvPicPr>
          <p:cNvPr id="8" name="Picture 7"/>
          <p:cNvPicPr>
            <a:picLocks noChangeAspect="1"/>
          </p:cNvPicPr>
          <p:nvPr/>
        </p:nvPicPr>
        <p:blipFill>
          <a:blip r:embed="rId2"/>
          <a:stretch>
            <a:fillRect/>
          </a:stretch>
        </p:blipFill>
        <p:spPr>
          <a:xfrm>
            <a:off x="0" y="990600"/>
            <a:ext cx="9144000" cy="741671"/>
          </a:xfrm>
          <a:prstGeom prst="rect">
            <a:avLst/>
          </a:prstGeom>
        </p:spPr>
      </p:pic>
      <p:pic>
        <p:nvPicPr>
          <p:cNvPr id="9" name="Picture 8">
            <a:extLst>
              <a:ext uri="{FF2B5EF4-FFF2-40B4-BE49-F238E27FC236}">
                <a16:creationId xmlns:a16="http://schemas.microsoft.com/office/drawing/2014/main" id="{42698D2B-DAD4-49F8-9CC8-5625D9EDA4A7}"/>
              </a:ext>
            </a:extLst>
          </p:cNvPr>
          <p:cNvPicPr>
            <a:picLocks noChangeAspect="1"/>
          </p:cNvPicPr>
          <p:nvPr/>
        </p:nvPicPr>
        <p:blipFill>
          <a:blip r:embed="rId3"/>
          <a:stretch>
            <a:fillRect/>
          </a:stretch>
        </p:blipFill>
        <p:spPr>
          <a:xfrm>
            <a:off x="190500" y="1881529"/>
            <a:ext cx="8763000" cy="4440839"/>
          </a:xfrm>
          <a:prstGeom prst="rect">
            <a:avLst/>
          </a:prstGeom>
        </p:spPr>
      </p:pic>
      <p:sp>
        <p:nvSpPr>
          <p:cNvPr id="15" name="AutoShape 10">
            <a:extLst>
              <a:ext uri="{FF2B5EF4-FFF2-40B4-BE49-F238E27FC236}">
                <a16:creationId xmlns:a16="http://schemas.microsoft.com/office/drawing/2014/main" id="{027CA6D9-B2A0-449A-8CB2-E09E43DC0D3B}"/>
              </a:ext>
            </a:extLst>
          </p:cNvPr>
          <p:cNvSpPr>
            <a:spLocks noChangeArrowheads="1"/>
          </p:cNvSpPr>
          <p:nvPr/>
        </p:nvSpPr>
        <p:spPr bwMode="gray">
          <a:xfrm>
            <a:off x="2454111" y="5741379"/>
            <a:ext cx="6383911" cy="464270"/>
          </a:xfrm>
          <a:prstGeom prst="flowChartAlternateProcess">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lnSpc>
                <a:spcPct val="90000"/>
              </a:lnSpc>
            </a:pPr>
            <a:r>
              <a:rPr lang="en-US" sz="1400" b="1" dirty="0">
                <a:solidFill>
                  <a:schemeClr val="bg1"/>
                </a:solidFill>
                <a:cs typeface="Times New Roman" pitchFamily="18" charset="0"/>
              </a:rPr>
              <a:t>Claim booked by 10</a:t>
            </a:r>
            <a:r>
              <a:rPr lang="en-US" sz="1400" b="1" baseline="30000" dirty="0">
                <a:solidFill>
                  <a:schemeClr val="bg1"/>
                </a:solidFill>
                <a:cs typeface="Times New Roman" pitchFamily="18" charset="0"/>
              </a:rPr>
              <a:t>th</a:t>
            </a:r>
            <a:r>
              <a:rPr lang="en-US" sz="1400" b="1" dirty="0">
                <a:solidFill>
                  <a:schemeClr val="bg1"/>
                </a:solidFill>
                <a:cs typeface="Times New Roman" pitchFamily="18" charset="0"/>
              </a:rPr>
              <a:t> of every month and original bills to be received by</a:t>
            </a:r>
          </a:p>
          <a:p>
            <a:pPr algn="ctr">
              <a:lnSpc>
                <a:spcPct val="90000"/>
              </a:lnSpc>
            </a:pPr>
            <a:r>
              <a:rPr lang="en-US" sz="1400" b="1" dirty="0">
                <a:solidFill>
                  <a:schemeClr val="bg1"/>
                </a:solidFill>
                <a:cs typeface="Times New Roman" pitchFamily="18" charset="0"/>
              </a:rPr>
              <a:t>s To be finance on or before 12</a:t>
            </a:r>
            <a:r>
              <a:rPr lang="en-US" sz="1400" b="1" baseline="30000" dirty="0">
                <a:solidFill>
                  <a:schemeClr val="bg1"/>
                </a:solidFill>
                <a:cs typeface="Times New Roman" pitchFamily="18" charset="0"/>
              </a:rPr>
              <a:t>th</a:t>
            </a:r>
            <a:endParaRPr lang="en-US" sz="1400" b="1" dirty="0">
              <a:solidFill>
                <a:schemeClr val="bg1"/>
              </a:solidFill>
              <a:cs typeface="Times New Roman" pitchFamily="18" charset="0"/>
            </a:endParaRPr>
          </a:p>
        </p:txBody>
      </p:sp>
    </p:spTree>
    <p:extLst>
      <p:ext uri="{BB962C8B-B14F-4D97-AF65-F5344CB8AC3E}">
        <p14:creationId xmlns:p14="http://schemas.microsoft.com/office/powerpoint/2010/main" val="400406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477000"/>
            <a:ext cx="2514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33916" y="6322368"/>
            <a:ext cx="4566683" cy="230832"/>
          </a:xfrm>
          <a:prstGeom prst="rect">
            <a:avLst/>
          </a:prstGeom>
        </p:spPr>
        <p:txBody>
          <a:bodyPr wrap="square">
            <a:spAutoFit/>
          </a:bodyPr>
          <a:lstStyle/>
          <a:p>
            <a:r>
              <a:rPr lang="en-US" sz="900" dirty="0"/>
              <a:t>Copyright © 2017 Accenture  All rights reserved.</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05593"/>
            <a:ext cx="8991600" cy="5216775"/>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524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Car Running Claim</a:t>
            </a:r>
          </a:p>
        </p:txBody>
      </p:sp>
    </p:spTree>
    <p:extLst>
      <p:ext uri="{BB962C8B-B14F-4D97-AF65-F5344CB8AC3E}">
        <p14:creationId xmlns:p14="http://schemas.microsoft.com/office/powerpoint/2010/main" val="2170210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172200"/>
            <a:ext cx="2667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87079" y="6398568"/>
            <a:ext cx="4589721"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228600" y="144959"/>
            <a:ext cx="6570921"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Driver Salary Claim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1069032"/>
            <a:ext cx="8991600" cy="5329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1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6096000"/>
            <a:ext cx="2819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Copyright © 2017 Accenture  All rights reserved.</a:t>
            </a:r>
          </a:p>
        </p:txBody>
      </p:sp>
      <p:sp>
        <p:nvSpPr>
          <p:cNvPr id="3" name="Rectangle 2"/>
          <p:cNvSpPr/>
          <p:nvPr/>
        </p:nvSpPr>
        <p:spPr>
          <a:xfrm>
            <a:off x="228600" y="6322368"/>
            <a:ext cx="4572000" cy="230832"/>
          </a:xfrm>
          <a:prstGeom prst="rect">
            <a:avLst/>
          </a:prstGeom>
        </p:spPr>
        <p:txBody>
          <a:bodyPr>
            <a:spAutoFit/>
          </a:bodyPr>
          <a:lstStyle/>
          <a:p>
            <a:r>
              <a:rPr lang="en-US" sz="900" dirty="0"/>
              <a:t>Copyright © 2017 Accenture  All rights reserved.</a:t>
            </a:r>
          </a:p>
        </p:txBody>
      </p:sp>
      <p:sp>
        <p:nvSpPr>
          <p:cNvPr id="4" name="Rectangle 3"/>
          <p:cNvSpPr/>
          <p:nvPr/>
        </p:nvSpPr>
        <p:spPr>
          <a:xfrm>
            <a:off x="228600" y="115669"/>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R539 Reimbursement – </a:t>
            </a:r>
            <a:r>
              <a:rPr lang="en-US" sz="2200" b="1" dirty="0" err="1">
                <a:latin typeface="+mj-lt"/>
                <a:ea typeface="Arial Unicode MS" panose="020B0604020202020204" pitchFamily="34" charset="-128"/>
                <a:cs typeface="Arial Unicode MS" panose="020B0604020202020204" pitchFamily="34" charset="-128"/>
              </a:rPr>
              <a:t>Pmt</a:t>
            </a:r>
            <a:r>
              <a:rPr lang="en-US" sz="2200" b="1" dirty="0">
                <a:latin typeface="+mj-lt"/>
                <a:ea typeface="Arial Unicode MS" panose="020B0604020202020204" pitchFamily="34" charset="-128"/>
                <a:cs typeface="Arial Unicode MS" panose="020B0604020202020204" pitchFamily="34" charset="-128"/>
              </a:rPr>
              <a:t> Sheet</a:t>
            </a:r>
          </a:p>
        </p:txBody>
      </p:sp>
      <p:pic>
        <p:nvPicPr>
          <p:cNvPr id="7" name="Picture 6"/>
          <p:cNvPicPr>
            <a:picLocks noChangeAspect="1"/>
          </p:cNvPicPr>
          <p:nvPr/>
        </p:nvPicPr>
        <p:blipFill>
          <a:blip r:embed="rId2"/>
          <a:stretch>
            <a:fillRect/>
          </a:stretch>
        </p:blipFill>
        <p:spPr>
          <a:xfrm>
            <a:off x="0" y="990600"/>
            <a:ext cx="9144000" cy="741671"/>
          </a:xfrm>
          <a:prstGeom prst="rect">
            <a:avLst/>
          </a:prstGeom>
        </p:spPr>
      </p:pic>
      <p:pic>
        <p:nvPicPr>
          <p:cNvPr id="5" name="Picture 4">
            <a:extLst>
              <a:ext uri="{FF2B5EF4-FFF2-40B4-BE49-F238E27FC236}">
                <a16:creationId xmlns:a16="http://schemas.microsoft.com/office/drawing/2014/main" id="{EADCC46A-BFF0-47DE-B35B-AF740DA76217}"/>
              </a:ext>
            </a:extLst>
          </p:cNvPr>
          <p:cNvPicPr>
            <a:picLocks noChangeAspect="1"/>
          </p:cNvPicPr>
          <p:nvPr/>
        </p:nvPicPr>
        <p:blipFill>
          <a:blip r:embed="rId3"/>
          <a:stretch>
            <a:fillRect/>
          </a:stretch>
        </p:blipFill>
        <p:spPr>
          <a:xfrm>
            <a:off x="76200" y="1789922"/>
            <a:ext cx="8991600" cy="4534678"/>
          </a:xfrm>
          <a:prstGeom prst="rect">
            <a:avLst/>
          </a:prstGeom>
        </p:spPr>
      </p:pic>
    </p:spTree>
    <p:extLst>
      <p:ext uri="{BB962C8B-B14F-4D97-AF65-F5344CB8AC3E}">
        <p14:creationId xmlns:p14="http://schemas.microsoft.com/office/powerpoint/2010/main" val="3107563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248400"/>
            <a:ext cx="2819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44548" y="6398568"/>
            <a:ext cx="4556051"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152400" y="191869"/>
            <a:ext cx="4572000" cy="769441"/>
          </a:xfrm>
          <a:prstGeom prst="rect">
            <a:avLst/>
          </a:prstGeom>
        </p:spPr>
        <p:txBody>
          <a:bodyPr wrap="square">
            <a:spAutoFit/>
          </a:bodyPr>
          <a:lstStyle/>
          <a:p>
            <a:r>
              <a:rPr lang="en-US" sz="2200" b="1" dirty="0">
                <a:solidFill>
                  <a:schemeClr val="bg2"/>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rgbClr val="FFFF00"/>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Declaration Sheet</a:t>
            </a:r>
          </a:p>
        </p:txBody>
      </p:sp>
      <p:pic>
        <p:nvPicPr>
          <p:cNvPr id="7" name="Picture 6"/>
          <p:cNvPicPr>
            <a:picLocks noChangeAspect="1"/>
          </p:cNvPicPr>
          <p:nvPr/>
        </p:nvPicPr>
        <p:blipFill>
          <a:blip r:embed="rId2"/>
          <a:stretch>
            <a:fillRect/>
          </a:stretch>
        </p:blipFill>
        <p:spPr>
          <a:xfrm>
            <a:off x="0" y="990600"/>
            <a:ext cx="9144000" cy="741671"/>
          </a:xfrm>
          <a:prstGeom prst="rect">
            <a:avLst/>
          </a:prstGeom>
        </p:spPr>
      </p:pic>
      <p:pic>
        <p:nvPicPr>
          <p:cNvPr id="11" name="Picture 10">
            <a:extLst>
              <a:ext uri="{FF2B5EF4-FFF2-40B4-BE49-F238E27FC236}">
                <a16:creationId xmlns:a16="http://schemas.microsoft.com/office/drawing/2014/main" id="{EBBBBF5A-ED18-4404-87CA-D305D91C7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86" y="1864668"/>
            <a:ext cx="8613228" cy="4612332"/>
          </a:xfrm>
          <a:prstGeom prst="rect">
            <a:avLst/>
          </a:prstGeom>
        </p:spPr>
      </p:pic>
    </p:spTree>
    <p:extLst>
      <p:ext uri="{BB962C8B-B14F-4D97-AF65-F5344CB8AC3E}">
        <p14:creationId xmlns:p14="http://schemas.microsoft.com/office/powerpoint/2010/main" val="2889145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400800"/>
            <a:ext cx="2590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22521" y="6398568"/>
            <a:ext cx="4630479" cy="230832"/>
          </a:xfrm>
          <a:prstGeom prst="rect">
            <a:avLst/>
          </a:prstGeom>
        </p:spPr>
        <p:txBody>
          <a:bodyPr wrap="square">
            <a:spAutoFit/>
          </a:bodyPr>
          <a:lstStyle/>
          <a:p>
            <a:r>
              <a:rPr lang="en-US" sz="900" dirty="0"/>
              <a:t>Copyright © 2017 Accenture  All rights reserved.</a:t>
            </a:r>
          </a:p>
        </p:txBody>
      </p:sp>
      <p:pic>
        <p:nvPicPr>
          <p:cNvPr id="5" name="Picture 4"/>
          <p:cNvPicPr>
            <a:picLocks noChangeAspect="1"/>
          </p:cNvPicPr>
          <p:nvPr/>
        </p:nvPicPr>
        <p:blipFill>
          <a:blip r:embed="rId2"/>
          <a:stretch>
            <a:fillRect/>
          </a:stretch>
        </p:blipFill>
        <p:spPr>
          <a:xfrm>
            <a:off x="76199" y="1732271"/>
            <a:ext cx="8991601" cy="4666297"/>
          </a:xfrm>
          <a:prstGeom prst="rect">
            <a:avLst/>
          </a:prstGeom>
        </p:spPr>
      </p:pic>
      <p:sp>
        <p:nvSpPr>
          <p:cNvPr id="6" name="Rectangle 5"/>
          <p:cNvSpPr/>
          <p:nvPr/>
        </p:nvSpPr>
        <p:spPr>
          <a:xfrm>
            <a:off x="191386" y="144959"/>
            <a:ext cx="4533014"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Declaration Sheet</a:t>
            </a:r>
          </a:p>
        </p:txBody>
      </p:sp>
      <p:pic>
        <p:nvPicPr>
          <p:cNvPr id="7" name="Picture 6"/>
          <p:cNvPicPr>
            <a:picLocks noChangeAspect="1"/>
          </p:cNvPicPr>
          <p:nvPr/>
        </p:nvPicPr>
        <p:blipFill>
          <a:blip r:embed="rId3"/>
          <a:stretch>
            <a:fillRect/>
          </a:stretch>
        </p:blipFill>
        <p:spPr>
          <a:xfrm>
            <a:off x="0" y="990600"/>
            <a:ext cx="9144000" cy="741671"/>
          </a:xfrm>
          <a:prstGeom prst="rect">
            <a:avLst/>
          </a:prstGeom>
        </p:spPr>
      </p:pic>
    </p:spTree>
    <p:extLst>
      <p:ext uri="{BB962C8B-B14F-4D97-AF65-F5344CB8AC3E}">
        <p14:creationId xmlns:p14="http://schemas.microsoft.com/office/powerpoint/2010/main" val="316379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624840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6324600"/>
            <a:ext cx="4687186"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152400"/>
            <a:ext cx="46482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Medical Insurance – Vidal Health</a:t>
            </a:r>
            <a:br>
              <a:rPr lang="en-US" sz="2200" b="1" dirty="0">
                <a:solidFill>
                  <a:srgbClr val="FFFF00"/>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Highlights</a:t>
            </a:r>
            <a:endParaRPr lang="en-US" sz="2200" dirty="0"/>
          </a:p>
        </p:txBody>
      </p:sp>
      <p:sp>
        <p:nvSpPr>
          <p:cNvPr id="12" name="Content Placeholder 9"/>
          <p:cNvSpPr txBox="1">
            <a:spLocks/>
          </p:cNvSpPr>
          <p:nvPr/>
        </p:nvSpPr>
        <p:spPr>
          <a:xfrm>
            <a:off x="276447" y="1190848"/>
            <a:ext cx="8733669" cy="27715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mj-lt"/>
              </a:rPr>
              <a:t>Vidal Health TPA is a third party Vendor for Medical Insurance.</a:t>
            </a:r>
          </a:p>
          <a:p>
            <a:r>
              <a:rPr lang="en-US" sz="1400" dirty="0">
                <a:latin typeface="+mj-lt"/>
              </a:rPr>
              <a:t>URL: </a:t>
            </a:r>
            <a:r>
              <a:rPr lang="en-US" sz="1400" b="1" u="sng" dirty="0">
                <a:solidFill>
                  <a:srgbClr val="C00000"/>
                </a:solidFill>
                <a:latin typeface="+mj-lt"/>
                <a:hlinkClick r:id="rId2"/>
              </a:rPr>
              <a:t>https://tips.vidalhealthtpa.com/vidalhealth/index.htm</a:t>
            </a:r>
            <a:endParaRPr lang="en-US" sz="1400" b="1" dirty="0">
              <a:latin typeface="+mj-lt"/>
              <a:ea typeface="Arial" pitchFamily="-105" charset="-52"/>
              <a:cs typeface="Arial" pitchFamily="34" charset="0"/>
            </a:endParaRPr>
          </a:p>
          <a:p>
            <a:pPr lvl="0"/>
            <a:r>
              <a:rPr lang="en-US" sz="1400" dirty="0">
                <a:latin typeface="+mj-lt"/>
                <a:ea typeface="Arial" pitchFamily="-105" charset="-52"/>
                <a:cs typeface="Arial" pitchFamily="34" charset="0"/>
              </a:rPr>
              <a:t>Medi claim policy cycle: </a:t>
            </a:r>
            <a:r>
              <a:rPr lang="en-US" sz="1400" b="1" dirty="0">
                <a:latin typeface="+mj-lt"/>
                <a:ea typeface="Arial" pitchFamily="-105" charset="-52"/>
                <a:cs typeface="Arial" pitchFamily="34" charset="0"/>
              </a:rPr>
              <a:t>Oct 17</a:t>
            </a:r>
            <a:r>
              <a:rPr lang="en-US" sz="1400" b="1" baseline="30000" dirty="0">
                <a:latin typeface="+mj-lt"/>
                <a:ea typeface="Arial" pitchFamily="-105" charset="-52"/>
                <a:cs typeface="Arial" pitchFamily="34" charset="0"/>
              </a:rPr>
              <a:t>th</a:t>
            </a:r>
            <a:r>
              <a:rPr lang="en-US" sz="1400" baseline="30000" dirty="0">
                <a:latin typeface="+mj-lt"/>
                <a:ea typeface="Arial" pitchFamily="-105" charset="-52"/>
                <a:cs typeface="Arial" pitchFamily="34" charset="0"/>
              </a:rPr>
              <a:t> </a:t>
            </a:r>
            <a:r>
              <a:rPr lang="en-US" sz="1400" dirty="0">
                <a:latin typeface="+mj-lt"/>
                <a:ea typeface="Arial" pitchFamily="-105" charset="-52"/>
                <a:cs typeface="Arial" pitchFamily="34" charset="0"/>
              </a:rPr>
              <a:t>- </a:t>
            </a:r>
            <a:r>
              <a:rPr lang="en-US" sz="1400" b="1" dirty="0">
                <a:latin typeface="+mj-lt"/>
                <a:ea typeface="Arial" pitchFamily="-105" charset="-52"/>
                <a:cs typeface="Arial" pitchFamily="34" charset="0"/>
              </a:rPr>
              <a:t>Oct 16</a:t>
            </a:r>
            <a:r>
              <a:rPr lang="en-US" sz="1400" b="1" baseline="30000" dirty="0">
                <a:latin typeface="+mj-lt"/>
                <a:ea typeface="Arial" pitchFamily="-105" charset="-52"/>
                <a:cs typeface="Arial" pitchFamily="34" charset="0"/>
              </a:rPr>
              <a:t>th</a:t>
            </a:r>
            <a:endParaRPr lang="en-US" sz="1400" b="1" dirty="0">
              <a:latin typeface="+mj-lt"/>
              <a:ea typeface="Arial" pitchFamily="-105" charset="-52"/>
              <a:cs typeface="Arial" pitchFamily="34" charset="0"/>
            </a:endParaRPr>
          </a:p>
          <a:p>
            <a:pPr lvl="0"/>
            <a:endParaRPr lang="en-US" sz="1200" dirty="0">
              <a:latin typeface="+mj-lt"/>
              <a:ea typeface="Arial" pitchFamily="-105" charset="-52"/>
              <a:cs typeface="Arial" pitchFamily="34" charset="0"/>
            </a:endParaRPr>
          </a:p>
          <a:p>
            <a:pPr marL="0" lvl="0" indent="0">
              <a:buNone/>
            </a:pPr>
            <a:r>
              <a:rPr lang="en-US" sz="1400" dirty="0">
                <a:latin typeface="+mj-lt"/>
                <a:ea typeface="Arial" pitchFamily="-105" charset="-52"/>
                <a:cs typeface="Arial" pitchFamily="34" charset="0"/>
              </a:rPr>
              <a:t>                                                           </a:t>
            </a:r>
            <a:r>
              <a:rPr lang="en-US" sz="1400" b="1" dirty="0">
                <a:latin typeface="+mj-lt"/>
                <a:ea typeface="Arial" pitchFamily="-105" charset="-52"/>
                <a:cs typeface="Arial" pitchFamily="34" charset="0"/>
              </a:rPr>
              <a:t>Policy details</a:t>
            </a:r>
          </a:p>
          <a:p>
            <a:pPr marL="0" indent="0">
              <a:buNone/>
            </a:pPr>
            <a:r>
              <a:rPr lang="en-US" sz="1200" dirty="0">
                <a:latin typeface="+mj-lt"/>
              </a:rPr>
              <a:t> </a:t>
            </a:r>
            <a:endParaRPr lang="en-US" sz="1100" dirty="0">
              <a:latin typeface="+mj-lt"/>
            </a:endParaRPr>
          </a:p>
          <a:p>
            <a:pPr marL="0" indent="0">
              <a:buFont typeface="Arial" pitchFamily="34" charset="0"/>
              <a:buNone/>
            </a:pPr>
            <a:r>
              <a:rPr lang="en-US" sz="1200" dirty="0">
                <a:latin typeface="+mj-lt"/>
              </a:rPr>
              <a:t>            </a:t>
            </a:r>
          </a:p>
          <a:p>
            <a:pPr marL="0" indent="0">
              <a:buFont typeface="Arial" pitchFamily="34" charset="0"/>
              <a:buNone/>
            </a:pPr>
            <a:r>
              <a:rPr lang="en-US" sz="1200" dirty="0">
                <a:latin typeface="+mj-lt"/>
              </a:rPr>
              <a:t>                                 </a:t>
            </a:r>
          </a:p>
          <a:p>
            <a:pPr marL="0" indent="0">
              <a:buFont typeface="Arial" pitchFamily="34" charset="0"/>
              <a:buNone/>
            </a:pPr>
            <a:r>
              <a:rPr lang="en-US" sz="1400" b="1" dirty="0">
                <a:latin typeface="+mj-lt"/>
              </a:rPr>
              <a:t>Policy 1-3-4 (Self, Spouse &amp; Children)</a:t>
            </a:r>
            <a:r>
              <a:rPr lang="en-US" sz="1400" dirty="0">
                <a:latin typeface="+mj-lt"/>
              </a:rPr>
              <a:t>                  </a:t>
            </a:r>
            <a:r>
              <a:rPr lang="en-US" sz="1400" b="1" dirty="0">
                <a:latin typeface="+mj-lt"/>
              </a:rPr>
              <a:t>Policy 2 &amp;5 (Parents/In laws/Additional Children)</a:t>
            </a:r>
          </a:p>
        </p:txBody>
      </p:sp>
      <p:pic>
        <p:nvPicPr>
          <p:cNvPr id="13" name="Picture 6" descr="http://www.hdfcergo.com/images/healthinsurance.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46" y="3505200"/>
            <a:ext cx="2582254"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s://encrypted-tbn1.gstatic.com/images?q=tbn:ANd9GcSKzrG4W77SBSUGewJ23R3no-oPKS4m4ayTjdNN0TyldpaYyQQWbQ">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5200" y="3581400"/>
            <a:ext cx="2895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medimanage.com/Images/health-insurance.jpg">
            <a:hlinkClick r:id="rId7"/>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27"/>
          <a:stretch/>
        </p:blipFill>
        <p:spPr bwMode="auto">
          <a:xfrm>
            <a:off x="7006516" y="1207629"/>
            <a:ext cx="2003600" cy="172607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3124200" y="23622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752600" y="2819400"/>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24200" y="2819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2600" y="2819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4400" y="2819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82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6172200"/>
            <a:ext cx="26670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51" y="6467197"/>
            <a:ext cx="4587949" cy="238403"/>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Medical Insurance –Vidal Health</a:t>
            </a:r>
            <a:br>
              <a:rPr lang="en-US" sz="2200" b="1" dirty="0">
                <a:solidFill>
                  <a:srgbClr val="FFFF00"/>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Group Medi claim coverage detail</a:t>
            </a:r>
          </a:p>
        </p:txBody>
      </p:sp>
      <p:pic>
        <p:nvPicPr>
          <p:cNvPr id="6" name="Picture 2" descr="CID-314f6745-a489-472f-eaea-1a7430eba544@CTCVW6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32786"/>
            <a:ext cx="8915400" cy="524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734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172200"/>
            <a:ext cx="2438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2019" y="6322368"/>
            <a:ext cx="4598581" cy="230832"/>
          </a:xfrm>
          <a:prstGeom prst="rect">
            <a:avLst/>
          </a:prstGeom>
        </p:spPr>
        <p:txBody>
          <a:bodyPr wrap="square">
            <a:spAutoFit/>
          </a:bodyPr>
          <a:lstStyle/>
          <a:p>
            <a:r>
              <a:rPr lang="en-US" sz="900" dirty="0"/>
              <a:t>Copyright © 2017 Accenture  All rights reserved.</a:t>
            </a:r>
          </a:p>
        </p:txBody>
      </p:sp>
      <p:sp>
        <p:nvSpPr>
          <p:cNvPr id="7" name="Rectangle 6"/>
          <p:cNvSpPr/>
          <p:nvPr/>
        </p:nvSpPr>
        <p:spPr>
          <a:xfrm>
            <a:off x="180752" y="133843"/>
            <a:ext cx="4543647" cy="780557"/>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Medical Insurance – Vidal Health</a:t>
            </a:r>
            <a:br>
              <a:rPr lang="en-US" sz="2200" b="1" dirty="0">
                <a:solidFill>
                  <a:schemeClr val="bg1"/>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Online enrollment guide</a:t>
            </a:r>
            <a:endParaRPr lang="en-US" sz="2200" dirty="0"/>
          </a:p>
        </p:txBody>
      </p:sp>
      <p:sp>
        <p:nvSpPr>
          <p:cNvPr id="9" name="Rectangle 8"/>
          <p:cNvSpPr/>
          <p:nvPr/>
        </p:nvSpPr>
        <p:spPr>
          <a:xfrm>
            <a:off x="322944" y="1373119"/>
            <a:ext cx="8592456" cy="1015663"/>
          </a:xfrm>
          <a:prstGeom prst="rect">
            <a:avLst/>
          </a:prstGeom>
        </p:spPr>
        <p:txBody>
          <a:bodyPr wrap="square">
            <a:spAutoFit/>
          </a:bodyPr>
          <a:lstStyle/>
          <a:p>
            <a:r>
              <a:rPr lang="en-US" sz="1200" b="1" dirty="0">
                <a:ea typeface="Times New Roman" pitchFamily="18" charset="0"/>
                <a:cs typeface="Calibri" pitchFamily="34" charset="0"/>
              </a:rPr>
              <a:t>User name: </a:t>
            </a:r>
            <a:r>
              <a:rPr lang="en-US" sz="1200" dirty="0"/>
              <a:t>8 Digit SAP Number (Employee Code)</a:t>
            </a:r>
            <a:r>
              <a:rPr lang="en-US" sz="1200" b="1" dirty="0">
                <a:ea typeface="Times New Roman" pitchFamily="18" charset="0"/>
                <a:cs typeface="Calibri" pitchFamily="34" charset="0"/>
              </a:rPr>
              <a:t> </a:t>
            </a:r>
            <a:endParaRPr lang="en-US" sz="1200" dirty="0"/>
          </a:p>
          <a:p>
            <a:r>
              <a:rPr lang="en-US" sz="1200" b="1" dirty="0"/>
              <a:t>Password </a:t>
            </a:r>
            <a:r>
              <a:rPr lang="en-US" sz="1200" dirty="0"/>
              <a:t>: Date of birth (DOB) followed by Date of joining (DOJ), without any spaces, in DDMMYYYY format.</a:t>
            </a:r>
          </a:p>
          <a:p>
            <a:endParaRPr lang="en-US" sz="1200" b="1" dirty="0">
              <a:ea typeface="Times New Roman" pitchFamily="18" charset="0"/>
              <a:cs typeface="Calibri" pitchFamily="34" charset="0"/>
            </a:endParaRPr>
          </a:p>
          <a:p>
            <a:endParaRPr lang="en-US" sz="1200" dirty="0"/>
          </a:p>
          <a:p>
            <a:r>
              <a:rPr lang="en-US" sz="1200" b="1" dirty="0"/>
              <a:t>Note</a:t>
            </a:r>
            <a:r>
              <a:rPr lang="en-US" sz="1200" dirty="0"/>
              <a:t>: On your first login, system will prompt to you to change your password</a:t>
            </a:r>
            <a:endParaRPr lang="en-US" sz="1200" b="1" dirty="0">
              <a:ea typeface="Times New Roman" pitchFamily="18" charset="0"/>
              <a:cs typeface="Calibri" pitchFamily="34" charset="0"/>
            </a:endParaRPr>
          </a:p>
        </p:txBody>
      </p:sp>
      <p:pic>
        <p:nvPicPr>
          <p:cNvPr id="2" name="Picture 1"/>
          <p:cNvPicPr>
            <a:picLocks noChangeAspect="1"/>
          </p:cNvPicPr>
          <p:nvPr/>
        </p:nvPicPr>
        <p:blipFill>
          <a:blip r:embed="rId2"/>
          <a:stretch>
            <a:fillRect/>
          </a:stretch>
        </p:blipFill>
        <p:spPr>
          <a:xfrm>
            <a:off x="0" y="2388782"/>
            <a:ext cx="9144000" cy="3857386"/>
          </a:xfrm>
          <a:prstGeom prst="rect">
            <a:avLst/>
          </a:prstGeom>
        </p:spPr>
      </p:pic>
    </p:spTree>
    <p:extLst>
      <p:ext uri="{BB962C8B-B14F-4D97-AF65-F5344CB8AC3E}">
        <p14:creationId xmlns:p14="http://schemas.microsoft.com/office/powerpoint/2010/main" val="3715374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624840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28600" y="6322368"/>
            <a:ext cx="4572000"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2286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Medical Insurance - Vidal Health</a:t>
            </a:r>
            <a:br>
              <a:rPr lang="en-US" sz="2200" b="1" dirty="0">
                <a:solidFill>
                  <a:schemeClr val="bg1"/>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Home Page</a:t>
            </a:r>
          </a:p>
        </p:txBody>
      </p:sp>
      <p:pic>
        <p:nvPicPr>
          <p:cNvPr id="8" name="Picture 7"/>
          <p:cNvPicPr>
            <a:picLocks noChangeAspect="1"/>
          </p:cNvPicPr>
          <p:nvPr/>
        </p:nvPicPr>
        <p:blipFill>
          <a:blip r:embed="rId2"/>
          <a:stretch>
            <a:fillRect/>
          </a:stretch>
        </p:blipFill>
        <p:spPr>
          <a:xfrm>
            <a:off x="76200" y="1066800"/>
            <a:ext cx="8991600" cy="5255568"/>
          </a:xfrm>
          <a:prstGeom prst="rect">
            <a:avLst/>
          </a:prstGeom>
        </p:spPr>
      </p:pic>
    </p:spTree>
    <p:extLst>
      <p:ext uri="{BB962C8B-B14F-4D97-AF65-F5344CB8AC3E}">
        <p14:creationId xmlns:p14="http://schemas.microsoft.com/office/powerpoint/2010/main" val="360764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019800"/>
            <a:ext cx="2819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Copyright © 2017 Accenture  All rights reserved.</a:t>
            </a:r>
          </a:p>
        </p:txBody>
      </p:sp>
      <p:sp>
        <p:nvSpPr>
          <p:cNvPr id="5" name="Rectangle 4"/>
          <p:cNvSpPr/>
          <p:nvPr/>
        </p:nvSpPr>
        <p:spPr>
          <a:xfrm>
            <a:off x="224444" y="6322368"/>
            <a:ext cx="5033356"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828800" y="1371601"/>
            <a:ext cx="6324600" cy="4088726"/>
          </a:xfrm>
          <a:prstGeom prst="rect">
            <a:avLst/>
          </a:prstGeom>
        </p:spPr>
        <p:txBody>
          <a:bodyPr wrap="square">
            <a:spAutoFit/>
          </a:bodyPr>
          <a:lstStyle/>
          <a:p>
            <a:r>
              <a:rPr lang="en-US" sz="2400" b="1" dirty="0"/>
              <a:t>List of Tools</a:t>
            </a:r>
          </a:p>
          <a:p>
            <a:endParaRPr lang="en-US" dirty="0"/>
          </a:p>
          <a:p>
            <a:pPr marL="285750" indent="-285750">
              <a:lnSpc>
                <a:spcPct val="200000"/>
              </a:lnSpc>
              <a:buBlip>
                <a:blip r:embed="rId2"/>
              </a:buBlip>
            </a:pPr>
            <a:r>
              <a:rPr lang="en-US" b="1" dirty="0"/>
              <a:t>Allsec</a:t>
            </a:r>
            <a:r>
              <a:rPr lang="en-US" dirty="0"/>
              <a:t>                          - Payroll Website</a:t>
            </a:r>
          </a:p>
          <a:p>
            <a:pPr marL="285750" indent="-285750">
              <a:lnSpc>
                <a:spcPct val="200000"/>
              </a:lnSpc>
              <a:buBlip>
                <a:blip r:embed="rId2"/>
              </a:buBlip>
            </a:pPr>
            <a:r>
              <a:rPr lang="en-US" b="1" dirty="0"/>
              <a:t>Vidal Health              </a:t>
            </a:r>
            <a:r>
              <a:rPr lang="en-US" dirty="0"/>
              <a:t>- Medical Insurance</a:t>
            </a:r>
          </a:p>
          <a:p>
            <a:pPr marL="285750" indent="-285750">
              <a:lnSpc>
                <a:spcPct val="200000"/>
              </a:lnSpc>
              <a:buBlip>
                <a:blip r:embed="rId2"/>
              </a:buBlip>
            </a:pPr>
            <a:r>
              <a:rPr lang="en-US" b="1" dirty="0"/>
              <a:t>ESIC                             - </a:t>
            </a:r>
            <a:r>
              <a:rPr lang="en-US" dirty="0"/>
              <a:t>Employee State Insurance Corp</a:t>
            </a:r>
            <a:endParaRPr lang="en-US" b="1" dirty="0"/>
          </a:p>
          <a:p>
            <a:pPr marL="285750" indent="-285750">
              <a:lnSpc>
                <a:spcPct val="200000"/>
              </a:lnSpc>
              <a:buBlip>
                <a:blip r:embed="rId2"/>
              </a:buBlip>
            </a:pPr>
            <a:r>
              <a:rPr lang="en-US" b="1" dirty="0"/>
              <a:t>MYTE                          </a:t>
            </a:r>
            <a:r>
              <a:rPr lang="en-US" dirty="0"/>
              <a:t>- My time &amp; Expenses</a:t>
            </a:r>
          </a:p>
          <a:p>
            <a:pPr marL="285750" indent="-285750">
              <a:lnSpc>
                <a:spcPct val="200000"/>
              </a:lnSpc>
              <a:buBlip>
                <a:blip r:embed="rId2"/>
              </a:buBlip>
            </a:pPr>
            <a:r>
              <a:rPr lang="en-US" b="1" dirty="0"/>
              <a:t>Online PF Transfer    - </a:t>
            </a:r>
            <a:r>
              <a:rPr lang="en-US" dirty="0"/>
              <a:t>Epfo Website</a:t>
            </a:r>
          </a:p>
          <a:p>
            <a:pPr marL="285750" indent="-285750">
              <a:lnSpc>
                <a:spcPct val="200000"/>
              </a:lnSpc>
              <a:buBlip>
                <a:blip r:embed="rId2"/>
              </a:buBlip>
            </a:pPr>
            <a:r>
              <a:rPr lang="en-US" b="1" dirty="0"/>
              <a:t>Service – Now	       - </a:t>
            </a:r>
            <a:r>
              <a:rPr lang="en-US" dirty="0"/>
              <a:t>Service Online</a:t>
            </a:r>
          </a:p>
        </p:txBody>
      </p:sp>
      <p:sp>
        <p:nvSpPr>
          <p:cNvPr id="7" name="Rectangle 6"/>
          <p:cNvSpPr/>
          <p:nvPr/>
        </p:nvSpPr>
        <p:spPr>
          <a:xfrm>
            <a:off x="381000" y="304800"/>
            <a:ext cx="2743200" cy="461665"/>
          </a:xfrm>
          <a:prstGeom prst="rect">
            <a:avLst/>
          </a:prstGeom>
        </p:spPr>
        <p:txBody>
          <a:bodyPr wrap="square">
            <a:spAutoFit/>
          </a:bodyPr>
          <a:lstStyle/>
          <a:p>
            <a:r>
              <a:rPr lang="en-US" sz="2400" b="1" dirty="0">
                <a:solidFill>
                  <a:schemeClr val="bg1"/>
                </a:solidFill>
                <a:ea typeface="Arial Unicode MS" panose="020B0604020202020204" pitchFamily="34" charset="-128"/>
                <a:cs typeface="Arial Unicode MS" panose="020B0604020202020204" pitchFamily="34" charset="-128"/>
              </a:rPr>
              <a:t>Tool &amp; Systems</a:t>
            </a:r>
            <a:endParaRPr lang="en-US" sz="2400" dirty="0"/>
          </a:p>
        </p:txBody>
      </p:sp>
    </p:spTree>
    <p:extLst>
      <p:ext uri="{BB962C8B-B14F-4D97-AF65-F5344CB8AC3E}">
        <p14:creationId xmlns:p14="http://schemas.microsoft.com/office/powerpoint/2010/main" val="1847438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324600"/>
            <a:ext cx="2514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3916" y="6398568"/>
            <a:ext cx="4566684"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228600" y="762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Medical Insurance - Vidal Health</a:t>
            </a:r>
            <a:br>
              <a:rPr lang="en-US" sz="2200" b="1" dirty="0">
                <a:solidFill>
                  <a:schemeClr val="bg1"/>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Online Enrolment screen</a:t>
            </a:r>
          </a:p>
        </p:txBody>
      </p:sp>
      <p:pic>
        <p:nvPicPr>
          <p:cNvPr id="5" name="Picture 4"/>
          <p:cNvPicPr>
            <a:picLocks noChangeAspect="1"/>
          </p:cNvPicPr>
          <p:nvPr/>
        </p:nvPicPr>
        <p:blipFill>
          <a:blip r:embed="rId2"/>
          <a:stretch>
            <a:fillRect/>
          </a:stretch>
        </p:blipFill>
        <p:spPr>
          <a:xfrm>
            <a:off x="61912" y="1066800"/>
            <a:ext cx="9082088" cy="5331768"/>
          </a:xfrm>
          <a:prstGeom prst="rect">
            <a:avLst/>
          </a:prstGeom>
        </p:spPr>
      </p:pic>
    </p:spTree>
    <p:extLst>
      <p:ext uri="{BB962C8B-B14F-4D97-AF65-F5344CB8AC3E}">
        <p14:creationId xmlns:p14="http://schemas.microsoft.com/office/powerpoint/2010/main" val="122894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6248400"/>
            <a:ext cx="2667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9995" y="6474768"/>
            <a:ext cx="4584405"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Medical Insurance - Vidal Health</a:t>
            </a:r>
            <a:br>
              <a:rPr lang="en-US" sz="2200" b="1" dirty="0">
                <a:solidFill>
                  <a:srgbClr val="FFFF00"/>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Policy Procedure</a:t>
            </a:r>
          </a:p>
        </p:txBody>
      </p:sp>
      <p:grpSp>
        <p:nvGrpSpPr>
          <p:cNvPr id="6" name="Group 5"/>
          <p:cNvGrpSpPr/>
          <p:nvPr/>
        </p:nvGrpSpPr>
        <p:grpSpPr>
          <a:xfrm>
            <a:off x="76200" y="1037916"/>
            <a:ext cx="8991599" cy="1843830"/>
            <a:chOff x="457200" y="2185060"/>
            <a:chExt cx="7796153" cy="1662545"/>
          </a:xfrm>
        </p:grpSpPr>
        <p:sp>
          <p:nvSpPr>
            <p:cNvPr id="7" name="Rectangle 6"/>
            <p:cNvSpPr/>
            <p:nvPr/>
          </p:nvSpPr>
          <p:spPr>
            <a:xfrm>
              <a:off x="457201" y="2185060"/>
              <a:ext cx="2095994" cy="1318161"/>
            </a:xfrm>
            <a:prstGeom prst="rect">
              <a:avLst/>
            </a:prstGeom>
            <a:blipFill>
              <a:blip r:embed="rId2" cstate="screen"/>
              <a:stretch>
                <a:fillRect/>
              </a:stretch>
            </a:blip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8" name="Rectangle 7"/>
            <p:cNvSpPr/>
            <p:nvPr/>
          </p:nvSpPr>
          <p:spPr>
            <a:xfrm>
              <a:off x="3307279" y="2185060"/>
              <a:ext cx="2095994" cy="1318161"/>
            </a:xfrm>
            <a:prstGeom prst="rect">
              <a:avLst/>
            </a:prstGeom>
            <a:blipFill>
              <a:blip r:embed="rId3" cstate="screen"/>
              <a:stretch>
                <a:fillRect/>
              </a:stretch>
            </a:blip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9" name="Rectangle 8"/>
            <p:cNvSpPr/>
            <p:nvPr/>
          </p:nvSpPr>
          <p:spPr>
            <a:xfrm>
              <a:off x="6157357" y="2185060"/>
              <a:ext cx="2095994" cy="1318161"/>
            </a:xfrm>
            <a:prstGeom prst="rect">
              <a:avLst/>
            </a:prstGeom>
            <a:blipFill>
              <a:blip r:embed="rId4" cstate="screen"/>
              <a:stretch>
                <a:fillRect/>
              </a:stretch>
            </a:blip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0" name="Rectangle 9"/>
            <p:cNvSpPr/>
            <p:nvPr/>
          </p:nvSpPr>
          <p:spPr>
            <a:xfrm>
              <a:off x="457200" y="3503221"/>
              <a:ext cx="2095995" cy="344384"/>
            </a:xfrm>
            <a:prstGeom prst="rect">
              <a:avLst/>
            </a:prstGeom>
            <a:solidFill>
              <a:srgbClr val="AA1133"/>
            </a:solid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itchFamily="34" charset="0"/>
                  <a:cs typeface="Arial" pitchFamily="34" charset="0"/>
                </a:rPr>
                <a:t>Cashless Hospitalization</a:t>
              </a:r>
            </a:p>
          </p:txBody>
        </p:sp>
        <p:sp>
          <p:nvSpPr>
            <p:cNvPr id="11" name="Rectangle 10"/>
            <p:cNvSpPr/>
            <p:nvPr/>
          </p:nvSpPr>
          <p:spPr>
            <a:xfrm>
              <a:off x="3307279" y="3503221"/>
              <a:ext cx="2095995" cy="344384"/>
            </a:xfrm>
            <a:prstGeom prst="rect">
              <a:avLst/>
            </a:prstGeom>
            <a:solidFill>
              <a:srgbClr val="AA1133"/>
            </a:solid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itchFamily="34" charset="0"/>
                  <a:cs typeface="Arial" pitchFamily="34" charset="0"/>
                </a:rPr>
                <a:t>Claims Processing</a:t>
              </a:r>
            </a:p>
          </p:txBody>
        </p:sp>
        <p:sp>
          <p:nvSpPr>
            <p:cNvPr id="12" name="Rectangle 11"/>
            <p:cNvSpPr/>
            <p:nvPr/>
          </p:nvSpPr>
          <p:spPr>
            <a:xfrm>
              <a:off x="6157358" y="3503221"/>
              <a:ext cx="2095995" cy="344384"/>
            </a:xfrm>
            <a:prstGeom prst="rect">
              <a:avLst/>
            </a:prstGeom>
            <a:solidFill>
              <a:srgbClr val="AA1133"/>
            </a:solidFill>
            <a:ln>
              <a:solidFill>
                <a:srgbClr val="AA11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itchFamily="34" charset="0"/>
                  <a:cs typeface="Arial" pitchFamily="34" charset="0"/>
                </a:rPr>
                <a:t>Policy Coverage</a:t>
              </a:r>
            </a:p>
          </p:txBody>
        </p:sp>
      </p:grpSp>
      <p:sp>
        <p:nvSpPr>
          <p:cNvPr id="20" name="Rectangle 19"/>
          <p:cNvSpPr/>
          <p:nvPr/>
        </p:nvSpPr>
        <p:spPr>
          <a:xfrm>
            <a:off x="516573" y="3075801"/>
            <a:ext cx="2988625" cy="307777"/>
          </a:xfrm>
          <a:prstGeom prst="rect">
            <a:avLst/>
          </a:prstGeom>
        </p:spPr>
        <p:txBody>
          <a:bodyPr wrap="square">
            <a:spAutoFit/>
          </a:bodyPr>
          <a:lstStyle/>
          <a:p>
            <a:pPr lvl="0" fontAlgn="base">
              <a:spcBef>
                <a:spcPct val="20000"/>
              </a:spcBef>
              <a:spcAft>
                <a:spcPct val="0"/>
              </a:spcAft>
              <a:defRPr/>
            </a:pPr>
            <a:r>
              <a:rPr lang="en-US" altLang="zh-CN" sz="1400" b="1" dirty="0">
                <a:ea typeface="宋体" pitchFamily="2" charset="-122"/>
                <a:cs typeface="Arial" pitchFamily="34" charset="0"/>
              </a:rPr>
              <a:t>Co-Payment by Employees </a:t>
            </a:r>
            <a:endParaRPr lang="en-US" sz="1400" b="1" dirty="0">
              <a:cs typeface="Arial" pitchFamily="34" charset="0"/>
            </a:endParaRPr>
          </a:p>
        </p:txBody>
      </p:sp>
      <p:sp>
        <p:nvSpPr>
          <p:cNvPr id="21" name="Rectangle 20"/>
          <p:cNvSpPr/>
          <p:nvPr/>
        </p:nvSpPr>
        <p:spPr>
          <a:xfrm>
            <a:off x="533400" y="3352800"/>
            <a:ext cx="4536558" cy="532453"/>
          </a:xfrm>
          <a:prstGeom prst="rect">
            <a:avLst/>
          </a:prstGeom>
        </p:spPr>
        <p:txBody>
          <a:bodyPr wrap="square">
            <a:spAutoFit/>
          </a:bodyPr>
          <a:lstStyle/>
          <a:p>
            <a:pPr lvl="0" fontAlgn="base">
              <a:spcBef>
                <a:spcPct val="20000"/>
              </a:spcBef>
              <a:spcAft>
                <a:spcPct val="0"/>
              </a:spcAft>
            </a:pPr>
            <a:r>
              <a:rPr lang="en-US" altLang="zh-CN" sz="1300" b="1" u="sng" dirty="0">
                <a:ea typeface="宋体" pitchFamily="2" charset="-122"/>
                <a:cs typeface="Arial" pitchFamily="34" charset="0"/>
              </a:rPr>
              <a:t>Policy 1, 3 &amp; 4</a:t>
            </a:r>
            <a:r>
              <a:rPr lang="en-US" altLang="zh-CN" sz="1300" b="1" dirty="0">
                <a:ea typeface="宋体" pitchFamily="2" charset="-122"/>
                <a:cs typeface="Arial" pitchFamily="34" charset="0"/>
              </a:rPr>
              <a:t> - 10%</a:t>
            </a:r>
          </a:p>
          <a:p>
            <a:pPr marL="533400" lvl="0" indent="-533400" fontAlgn="base">
              <a:spcBef>
                <a:spcPct val="20000"/>
              </a:spcBef>
              <a:spcAft>
                <a:spcPct val="0"/>
              </a:spcAft>
            </a:pPr>
            <a:r>
              <a:rPr lang="en-US" sz="1300" b="1" u="sng" dirty="0">
                <a:ea typeface="宋体" pitchFamily="2" charset="-122"/>
                <a:cs typeface="Arial" pitchFamily="34" charset="0"/>
              </a:rPr>
              <a:t>Policy 2 &amp; 5</a:t>
            </a:r>
            <a:r>
              <a:rPr lang="en-US" sz="1300" b="1" dirty="0">
                <a:ea typeface="宋体" pitchFamily="2" charset="-122"/>
                <a:cs typeface="Arial" pitchFamily="34" charset="0"/>
              </a:rPr>
              <a:t>     - </a:t>
            </a:r>
            <a:r>
              <a:rPr lang="en-US" sz="1300" b="1" dirty="0">
                <a:cs typeface="Arial" pitchFamily="34" charset="0"/>
              </a:rPr>
              <a:t>20%</a:t>
            </a:r>
          </a:p>
        </p:txBody>
      </p:sp>
      <p:sp>
        <p:nvSpPr>
          <p:cNvPr id="23" name="Rectangle 22"/>
          <p:cNvSpPr/>
          <p:nvPr/>
        </p:nvSpPr>
        <p:spPr>
          <a:xfrm>
            <a:off x="304800" y="4267200"/>
            <a:ext cx="8305800" cy="1865126"/>
          </a:xfrm>
          <a:prstGeom prst="rect">
            <a:avLst/>
          </a:prstGeom>
        </p:spPr>
        <p:txBody>
          <a:bodyPr wrap="square">
            <a:spAutoFit/>
          </a:bodyPr>
          <a:lstStyle/>
          <a:p>
            <a:pPr marL="742950" lvl="1" indent="-285750" eaLnBrk="0" hangingPunct="0">
              <a:spcBef>
                <a:spcPct val="20000"/>
              </a:spcBef>
              <a:buClr>
                <a:schemeClr val="tx1"/>
              </a:buClr>
            </a:pPr>
            <a:r>
              <a:rPr lang="en-US" sz="1300" b="1" dirty="0"/>
              <a:t>Note : - </a:t>
            </a:r>
            <a:r>
              <a:rPr lang="en-US" sz="1300" dirty="0"/>
              <a:t>Queries related to Vidal Health can be raised by using the option </a:t>
            </a:r>
            <a:r>
              <a:rPr lang="en-US" sz="1300" b="1" dirty="0"/>
              <a:t>“Online Query Page</a:t>
            </a:r>
            <a:r>
              <a:rPr lang="en-US" sz="1300" dirty="0"/>
              <a:t>”</a:t>
            </a:r>
          </a:p>
          <a:p>
            <a:pPr marL="742950" lvl="1" indent="-285750" eaLnBrk="0" hangingPunct="0">
              <a:spcBef>
                <a:spcPct val="20000"/>
              </a:spcBef>
              <a:buClr>
                <a:schemeClr val="tx1"/>
              </a:buClr>
            </a:pPr>
            <a:r>
              <a:rPr lang="en-US" sz="1300" dirty="0"/>
              <a:t>Contact  VIDAL HEALTH TPA @ Toll-Free numbers : </a:t>
            </a:r>
            <a:r>
              <a:rPr lang="en-IN" sz="1300" b="1" dirty="0"/>
              <a:t>1800 425 5244 </a:t>
            </a:r>
            <a:endParaRPr lang="en-US" sz="1300" b="1" dirty="0"/>
          </a:p>
          <a:p>
            <a:pPr marL="342900" indent="-342900" eaLnBrk="0" hangingPunct="0">
              <a:lnSpc>
                <a:spcPct val="90000"/>
              </a:lnSpc>
              <a:spcBef>
                <a:spcPct val="20000"/>
              </a:spcBef>
              <a:buClr>
                <a:schemeClr val="tx1"/>
              </a:buClr>
            </a:pPr>
            <a:endParaRPr lang="en-US" sz="1300" b="1" dirty="0"/>
          </a:p>
          <a:p>
            <a:pPr lvl="0" fontAlgn="base">
              <a:spcBef>
                <a:spcPct val="20000"/>
              </a:spcBef>
              <a:spcAft>
                <a:spcPct val="0"/>
              </a:spcAft>
            </a:pPr>
            <a:r>
              <a:rPr lang="en-US" sz="1300" b="1" dirty="0"/>
              <a:t>            Personal Accident Insurance : </a:t>
            </a:r>
            <a:r>
              <a:rPr lang="en-US" sz="1300" dirty="0"/>
              <a:t>3 X the annual fixed Compensation</a:t>
            </a:r>
          </a:p>
          <a:p>
            <a:pPr marL="342900" indent="-342900" eaLnBrk="0" hangingPunct="0">
              <a:lnSpc>
                <a:spcPct val="90000"/>
              </a:lnSpc>
              <a:spcBef>
                <a:spcPct val="20000"/>
              </a:spcBef>
              <a:buClr>
                <a:schemeClr val="tx1"/>
              </a:buClr>
            </a:pPr>
            <a:endParaRPr lang="en-US" sz="1300" dirty="0"/>
          </a:p>
          <a:p>
            <a:pPr>
              <a:defRPr/>
            </a:pPr>
            <a:r>
              <a:rPr lang="en-US" sz="1300" b="1" dirty="0"/>
              <a:t>            Group Term Life Insurance </a:t>
            </a:r>
            <a:r>
              <a:rPr lang="en-US" sz="1300" dirty="0"/>
              <a:t>: Level 5, 6 &amp; 7 :- 4 X </a:t>
            </a:r>
            <a:r>
              <a:rPr lang="en-US" sz="1300" u="sng" dirty="0"/>
              <a:t>the annual fixed Compensation</a:t>
            </a:r>
          </a:p>
          <a:p>
            <a:pPr>
              <a:defRPr/>
            </a:pPr>
            <a:r>
              <a:rPr lang="en-US" sz="1300" dirty="0"/>
              <a:t>            Levels below Level 8 :- 1 X </a:t>
            </a:r>
            <a:r>
              <a:rPr lang="en-US" sz="1300" u="sng" dirty="0"/>
              <a:t>the annual fixed Compensation </a:t>
            </a:r>
            <a:r>
              <a:rPr lang="en-US" sz="1300" dirty="0">
                <a:cs typeface="Arial" pitchFamily="34" charset="0"/>
              </a:rPr>
              <a:t>(subject to a minimum of Rs. 5 lakhs)</a:t>
            </a:r>
          </a:p>
          <a:p>
            <a:pPr marL="342900" indent="-342900" eaLnBrk="0" hangingPunct="0">
              <a:lnSpc>
                <a:spcPct val="90000"/>
              </a:lnSpc>
              <a:spcBef>
                <a:spcPct val="20000"/>
              </a:spcBef>
              <a:buClr>
                <a:schemeClr val="tx1"/>
              </a:buClr>
            </a:pPr>
            <a:endParaRPr lang="en-US" sz="1400" dirty="0"/>
          </a:p>
        </p:txBody>
      </p:sp>
    </p:spTree>
    <p:extLst>
      <p:ext uri="{BB962C8B-B14F-4D97-AF65-F5344CB8AC3E}">
        <p14:creationId xmlns:p14="http://schemas.microsoft.com/office/powerpoint/2010/main" val="2098509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4008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7591" y="6399857"/>
            <a:ext cx="4596809" cy="229543"/>
          </a:xfrm>
          <a:prstGeom prst="rect">
            <a:avLst/>
          </a:prstGeom>
        </p:spPr>
        <p:txBody>
          <a:bodyPr wrap="square">
            <a:spAutoFit/>
          </a:bodyPr>
          <a:lstStyle/>
          <a:p>
            <a:r>
              <a:rPr lang="en-US" sz="900" dirty="0"/>
              <a:t>Copyright © 2017 Accenture  All rights reserved.</a:t>
            </a:r>
          </a:p>
        </p:txBody>
      </p:sp>
      <p:graphicFrame>
        <p:nvGraphicFramePr>
          <p:cNvPr id="9" name="Table 8"/>
          <p:cNvGraphicFramePr>
            <a:graphicFrameLocks noGrp="1"/>
          </p:cNvGraphicFramePr>
          <p:nvPr>
            <p:extLst>
              <p:ext uri="{D42A27DB-BD31-4B8C-83A1-F6EECF244321}">
                <p14:modId xmlns:p14="http://schemas.microsoft.com/office/powerpoint/2010/main" val="131674372"/>
              </p:ext>
            </p:extLst>
          </p:nvPr>
        </p:nvGraphicFramePr>
        <p:xfrm>
          <a:off x="127590" y="1066801"/>
          <a:ext cx="8940209" cy="5333056"/>
        </p:xfrm>
        <a:graphic>
          <a:graphicData uri="http://schemas.openxmlformats.org/drawingml/2006/table">
            <a:tbl>
              <a:tblPr firstRow="1" bandRow="1">
                <a:effectLst>
                  <a:innerShdw blurRad="114300">
                    <a:prstClr val="black"/>
                  </a:innerShdw>
                </a:effectLst>
                <a:tableStyleId>{5C22544A-7EE6-4342-B048-85BDC9FD1C3A}</a:tableStyleId>
              </a:tblPr>
              <a:tblGrid>
                <a:gridCol w="4478475">
                  <a:extLst>
                    <a:ext uri="{9D8B030D-6E8A-4147-A177-3AD203B41FA5}">
                      <a16:colId xmlns:a16="http://schemas.microsoft.com/office/drawing/2014/main" val="20000"/>
                    </a:ext>
                  </a:extLst>
                </a:gridCol>
                <a:gridCol w="4461734">
                  <a:extLst>
                    <a:ext uri="{9D8B030D-6E8A-4147-A177-3AD203B41FA5}">
                      <a16:colId xmlns:a16="http://schemas.microsoft.com/office/drawing/2014/main" val="20001"/>
                    </a:ext>
                  </a:extLst>
                </a:gridCol>
              </a:tblGrid>
              <a:tr h="2670753">
                <a:tc>
                  <a:txBody>
                    <a:bodyPr/>
                    <a:lstStyle/>
                    <a:p>
                      <a:pPr marL="0" indent="0">
                        <a:buClrTx/>
                        <a:buFontTx/>
                        <a:buNone/>
                      </a:pPr>
                      <a:r>
                        <a:rPr lang="en-US" sz="1400" dirty="0">
                          <a:solidFill>
                            <a:schemeClr val="tx1"/>
                          </a:solidFill>
                        </a:rPr>
                        <a:t>   </a:t>
                      </a:r>
                    </a:p>
                    <a:p>
                      <a:pPr marL="0" indent="0">
                        <a:buClrTx/>
                        <a:buFontTx/>
                        <a:buNone/>
                      </a:pPr>
                      <a:r>
                        <a:rPr lang="en-US" sz="1400" dirty="0">
                          <a:solidFill>
                            <a:schemeClr val="tx1"/>
                          </a:solidFill>
                        </a:rPr>
                        <a:t>WHAT</a:t>
                      </a:r>
                      <a:r>
                        <a:rPr lang="en-US" sz="1400" baseline="0" dirty="0">
                          <a:solidFill>
                            <a:schemeClr val="tx1"/>
                          </a:solidFill>
                        </a:rPr>
                        <a:t> IS ESIC </a:t>
                      </a:r>
                      <a:r>
                        <a:rPr lang="en-US" sz="1400" dirty="0">
                          <a:solidFill>
                            <a:schemeClr val="tx1"/>
                          </a:solidFill>
                        </a:rPr>
                        <a:t>?</a:t>
                      </a:r>
                    </a:p>
                    <a:p>
                      <a:pPr marL="0" indent="0">
                        <a:buClrTx/>
                        <a:buFontTx/>
                        <a:buNone/>
                      </a:pPr>
                      <a:endParaRPr lang="en-US" sz="1400" dirty="0">
                        <a:solidFill>
                          <a:schemeClr val="tx1"/>
                        </a:solidFill>
                      </a:endParaRPr>
                    </a:p>
                    <a:p>
                      <a:pPr marL="285750" indent="-285750">
                        <a:buClrTx/>
                        <a:buFontTx/>
                        <a:buBlip>
                          <a:blip r:embed="rId3"/>
                        </a:buBlip>
                      </a:pPr>
                      <a:r>
                        <a:rPr lang="en-US" sz="1400" dirty="0">
                          <a:solidFill>
                            <a:schemeClr val="tx1"/>
                          </a:solidFill>
                        </a:rPr>
                        <a:t>Multidimensional social system</a:t>
                      </a:r>
                      <a:r>
                        <a:rPr lang="en-US" sz="1400" baseline="0" dirty="0">
                          <a:solidFill>
                            <a:schemeClr val="tx1"/>
                          </a:solidFill>
                        </a:rPr>
                        <a:t> </a:t>
                      </a:r>
                    </a:p>
                    <a:p>
                      <a:pPr marL="285750" indent="-285750">
                        <a:buClrTx/>
                        <a:buFontTx/>
                        <a:buBlip>
                          <a:blip r:embed="rId3"/>
                        </a:buBlip>
                      </a:pPr>
                      <a:r>
                        <a:rPr lang="en-US" sz="1400" baseline="0" dirty="0">
                          <a:solidFill>
                            <a:schemeClr val="tx1"/>
                          </a:solidFill>
                        </a:rPr>
                        <a:t>Provides Socio- economic protection to worker population &amp; dependents</a:t>
                      </a:r>
                    </a:p>
                    <a:p>
                      <a:pPr marL="285750" indent="-285750">
                        <a:buClrTx/>
                        <a:buFontTx/>
                        <a:buBlip>
                          <a:blip r:embed="rId3"/>
                        </a:buBlip>
                      </a:pPr>
                      <a:r>
                        <a:rPr lang="en-US" sz="1400" baseline="0" dirty="0">
                          <a:solidFill>
                            <a:schemeClr val="tx1"/>
                          </a:solidFill>
                        </a:rPr>
                        <a:t>Insures employee from day one</a:t>
                      </a:r>
                    </a:p>
                    <a:p>
                      <a:pPr marL="285750" marR="0" indent="-285750" algn="l" defTabSz="914400" rtl="0" eaLnBrk="1" fontAlgn="auto" latinLnBrk="0" hangingPunct="1">
                        <a:lnSpc>
                          <a:spcPct val="100000"/>
                        </a:lnSpc>
                        <a:spcBef>
                          <a:spcPts val="0"/>
                        </a:spcBef>
                        <a:spcAft>
                          <a:spcPts val="0"/>
                        </a:spcAft>
                        <a:buClrTx/>
                        <a:buSzTx/>
                        <a:buFontTx/>
                        <a:buBlip>
                          <a:blip r:embed="rId3"/>
                        </a:buBlip>
                        <a:tabLst/>
                        <a:defRPr/>
                      </a:pPr>
                      <a:r>
                        <a:rPr lang="en-US" sz="1400" baseline="0" dirty="0">
                          <a:solidFill>
                            <a:schemeClr val="tx1"/>
                          </a:solidFill>
                        </a:rPr>
                        <a:t>Entitled to variety of benefits </a:t>
                      </a:r>
                      <a:r>
                        <a:rPr lang="en-US" sz="1400" dirty="0">
                          <a:solidFill>
                            <a:schemeClr val="tx1"/>
                          </a:solidFill>
                        </a:rPr>
                        <a:t>in times of physical distress due to sickness, temporary or permanent disablement etc.</a:t>
                      </a:r>
                    </a:p>
                    <a:p>
                      <a:pPr marL="0" indent="0">
                        <a:buClrTx/>
                        <a:buFontTx/>
                        <a:buNone/>
                      </a:pPr>
                      <a:endParaRPr lang="en-US" sz="1200" dirty="0"/>
                    </a:p>
                  </a:txBody>
                  <a:tcPr>
                    <a:solidFill>
                      <a:schemeClr val="accent5">
                        <a:lumMod val="20000"/>
                        <a:lumOff val="80000"/>
                      </a:schemeClr>
                    </a:solidFill>
                  </a:tcPr>
                </a:tc>
                <a:tc>
                  <a:txBody>
                    <a:bodyPr/>
                    <a:lstStyle/>
                    <a:p>
                      <a:pPr marL="0" indent="0" algn="l" defTabSz="914400" rtl="0" eaLnBrk="1" latinLnBrk="0" hangingPunct="1">
                        <a:buClrTx/>
                        <a:buFontTx/>
                        <a:buNone/>
                      </a:pPr>
                      <a:endParaRPr lang="en-US" sz="1400" b="1" kern="1200" dirty="0">
                        <a:solidFill>
                          <a:schemeClr val="tx1"/>
                        </a:solidFill>
                        <a:latin typeface="+mn-lt"/>
                        <a:ea typeface="+mn-ea"/>
                        <a:cs typeface="+mn-cs"/>
                      </a:endParaRPr>
                    </a:p>
                    <a:p>
                      <a:pPr marL="0" indent="0" algn="l" defTabSz="914400" rtl="0" eaLnBrk="1" latinLnBrk="0" hangingPunct="1">
                        <a:buClrTx/>
                        <a:buFontTx/>
                        <a:buNone/>
                      </a:pPr>
                      <a:r>
                        <a:rPr lang="en-US" sz="1400" b="1" kern="1200" dirty="0">
                          <a:solidFill>
                            <a:schemeClr val="tx1"/>
                          </a:solidFill>
                          <a:latin typeface="+mn-lt"/>
                          <a:ea typeface="+mn-ea"/>
                          <a:cs typeface="+mn-cs"/>
                        </a:rPr>
                        <a:t> ESI BENEFITS ?</a:t>
                      </a:r>
                    </a:p>
                    <a:p>
                      <a:pPr marL="0" indent="0" algn="l" defTabSz="914400" rtl="0" eaLnBrk="1" latinLnBrk="0" hangingPunct="1">
                        <a:buClrTx/>
                        <a:buFontTx/>
                        <a:buNone/>
                      </a:pPr>
                      <a:endParaRPr lang="en-US" sz="1400" b="1" kern="1200" dirty="0">
                        <a:solidFill>
                          <a:schemeClr val="tx1"/>
                        </a:solidFill>
                        <a:latin typeface="+mn-lt"/>
                        <a:ea typeface="+mn-ea"/>
                        <a:cs typeface="+mn-cs"/>
                      </a:endParaRP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Medical Benefit</a:t>
                      </a: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Sickness Benefit (SB)</a:t>
                      </a: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Maternity Benefit (MB)</a:t>
                      </a: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Disablement Benefit</a:t>
                      </a: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Dependents' Benefit (DB)</a:t>
                      </a:r>
                    </a:p>
                    <a:p>
                      <a:pPr marL="285750" indent="-285750" algn="l" defTabSz="914400" rtl="0" eaLnBrk="1" latinLnBrk="0" hangingPunct="1">
                        <a:buClrTx/>
                        <a:buFontTx/>
                        <a:buBlip>
                          <a:blip r:embed="rId3"/>
                        </a:buBlip>
                      </a:pPr>
                      <a:r>
                        <a:rPr lang="en-US" sz="1400" b="1" kern="1200" dirty="0">
                          <a:solidFill>
                            <a:schemeClr val="tx1"/>
                          </a:solidFill>
                          <a:latin typeface="+mn-lt"/>
                          <a:ea typeface="+mn-ea"/>
                          <a:cs typeface="+mn-cs"/>
                        </a:rPr>
                        <a:t>Funeral Expenses</a:t>
                      </a:r>
                    </a:p>
                    <a:p>
                      <a:pPr marL="0" indent="0" algn="l" defTabSz="914400" rtl="0" eaLnBrk="1" latinLnBrk="0" hangingPunct="1">
                        <a:buClrTx/>
                        <a:buFont typeface="Arial" panose="020B0604020202020204" pitchFamily="34" charset="0"/>
                        <a:buNone/>
                      </a:pPr>
                      <a:endParaRPr lang="en-US" sz="1200" b="1" kern="1200" dirty="0">
                        <a:solidFill>
                          <a:schemeClr val="lt1"/>
                        </a:solidFill>
                        <a:latin typeface="+mn-lt"/>
                        <a:ea typeface="+mn-ea"/>
                        <a:cs typeface="+mn-cs"/>
                      </a:endParaRPr>
                    </a:p>
                  </a:txBody>
                  <a:tcPr>
                    <a:solidFill>
                      <a:schemeClr val="tx2">
                        <a:lumMod val="40000"/>
                        <a:lumOff val="60000"/>
                      </a:schemeClr>
                    </a:solidFill>
                  </a:tcPr>
                </a:tc>
                <a:extLst>
                  <a:ext uri="{0D108BD9-81ED-4DB2-BD59-A6C34878D82A}">
                    <a16:rowId xmlns:a16="http://schemas.microsoft.com/office/drawing/2014/main" val="10000"/>
                  </a:ext>
                </a:extLst>
              </a:tr>
              <a:tr h="2662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CONTRIBUTION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latin typeface="+mn-lt"/>
                        <a:ea typeface="+mn-ea"/>
                        <a:cs typeface="+mn-cs"/>
                      </a:endParaRPr>
                    </a:p>
                    <a:p>
                      <a:pPr marL="285750" indent="-285750" algn="l" defTabSz="914400" rtl="0" eaLnBrk="1" latinLnBrk="0" hangingPunct="1">
                        <a:buClrTx/>
                        <a:buFontTx/>
                        <a:buBlip>
                          <a:blip r:embed="rId3"/>
                        </a:buBlip>
                      </a:pPr>
                      <a:r>
                        <a:rPr lang="en-US" sz="1400" b="1" kern="1200" baseline="0" dirty="0">
                          <a:solidFill>
                            <a:schemeClr val="tx1"/>
                          </a:solidFill>
                          <a:latin typeface="+mn-lt"/>
                          <a:ea typeface="+mn-ea"/>
                          <a:cs typeface="+mn-cs"/>
                        </a:rPr>
                        <a:t>Comprises of Employee’s &amp; Employer’s contribution</a:t>
                      </a:r>
                    </a:p>
                    <a:p>
                      <a:pPr marL="285750" indent="-285750" algn="l" defTabSz="914400" rtl="0" eaLnBrk="1" latinLnBrk="0" hangingPunct="1">
                        <a:buClrTx/>
                        <a:buFontTx/>
                        <a:buBlip>
                          <a:blip r:embed="rId3"/>
                        </a:buBlip>
                      </a:pPr>
                      <a:r>
                        <a:rPr lang="en-US" sz="1400" b="1" kern="1200" baseline="0" dirty="0">
                          <a:solidFill>
                            <a:schemeClr val="tx1"/>
                          </a:solidFill>
                          <a:latin typeface="+mn-lt"/>
                          <a:ea typeface="+mn-ea"/>
                          <a:cs typeface="+mn-cs"/>
                        </a:rPr>
                        <a:t>Employee’s contribution - 1.75% of the wages</a:t>
                      </a:r>
                    </a:p>
                    <a:p>
                      <a:pPr marL="285750" indent="-285750" algn="l" defTabSz="914400" rtl="0" eaLnBrk="1" latinLnBrk="0" hangingPunct="1">
                        <a:buClrTx/>
                        <a:buFontTx/>
                        <a:buBlip>
                          <a:blip r:embed="rId3"/>
                        </a:buBlip>
                      </a:pPr>
                      <a:r>
                        <a:rPr lang="en-US" sz="1400" b="1" kern="1200" baseline="0" dirty="0">
                          <a:solidFill>
                            <a:schemeClr val="tx1"/>
                          </a:solidFill>
                          <a:latin typeface="+mn-lt"/>
                          <a:ea typeface="+mn-ea"/>
                          <a:cs typeface="+mn-cs"/>
                        </a:rPr>
                        <a:t>Employer’s contribution - 4.75% of the wages</a:t>
                      </a:r>
                    </a:p>
                  </a:txBody>
                  <a:tcPr>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CONTRIBUTION</a:t>
                      </a:r>
                      <a:r>
                        <a:rPr lang="en-US" sz="1400" b="1" kern="1200" baseline="0" dirty="0">
                          <a:solidFill>
                            <a:schemeClr val="tx1"/>
                          </a:solidFill>
                          <a:latin typeface="+mn-lt"/>
                          <a:ea typeface="+mn-ea"/>
                          <a:cs typeface="+mn-cs"/>
                        </a:rPr>
                        <a:t> AND BENEFIT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baseline="0" dirty="0">
                        <a:solidFill>
                          <a:schemeClr val="tx1"/>
                        </a:solidFill>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Tx/>
                        <a:buBlip>
                          <a:blip r:embed="rId3"/>
                        </a:buBlip>
                        <a:tabLst/>
                        <a:defRPr/>
                      </a:pPr>
                      <a:r>
                        <a:rPr lang="en-US" sz="1400" b="1" kern="1200" baseline="0" dirty="0">
                          <a:solidFill>
                            <a:schemeClr val="tx1"/>
                          </a:solidFill>
                          <a:latin typeface="+mn-lt"/>
                          <a:ea typeface="+mn-ea"/>
                          <a:cs typeface="+mn-cs"/>
                        </a:rPr>
                        <a:t>Two contribution periods each of six months duration</a:t>
                      </a:r>
                    </a:p>
                    <a:p>
                      <a:pPr marL="285750" marR="0" indent="-285750" algn="l" defTabSz="914400" rtl="0" eaLnBrk="1" fontAlgn="auto" latinLnBrk="0" hangingPunct="1">
                        <a:lnSpc>
                          <a:spcPct val="100000"/>
                        </a:lnSpc>
                        <a:spcBef>
                          <a:spcPts val="0"/>
                        </a:spcBef>
                        <a:spcAft>
                          <a:spcPts val="0"/>
                        </a:spcAft>
                        <a:buClrTx/>
                        <a:buSzTx/>
                        <a:buFontTx/>
                        <a:buBlip>
                          <a:blip r:embed="rId3"/>
                        </a:buBlip>
                        <a:tabLst/>
                        <a:defRPr/>
                      </a:pPr>
                      <a:r>
                        <a:rPr lang="en-US" sz="1400" b="1" kern="1200" baseline="0" dirty="0">
                          <a:solidFill>
                            <a:schemeClr val="tx1"/>
                          </a:solidFill>
                          <a:latin typeface="+mn-lt"/>
                          <a:ea typeface="+mn-ea"/>
                          <a:cs typeface="+mn-cs"/>
                        </a:rPr>
                        <a:t>Benefits periods are also of six months duration as below</a:t>
                      </a:r>
                    </a:p>
                    <a:p>
                      <a:endParaRPr lang="en-US" sz="1400" dirty="0"/>
                    </a:p>
                    <a:p>
                      <a:endParaRPr lang="en-US" dirty="0"/>
                    </a:p>
                  </a:txBody>
                  <a:tcPr>
                    <a:solidFill>
                      <a:schemeClr val="accent5">
                        <a:lumMod val="20000"/>
                        <a:lumOff val="80000"/>
                      </a:schemeClr>
                    </a:solidFill>
                  </a:tcPr>
                </a:tc>
                <a:extLst>
                  <a:ext uri="{0D108BD9-81ED-4DB2-BD59-A6C34878D82A}">
                    <a16:rowId xmlns:a16="http://schemas.microsoft.com/office/drawing/2014/main" val="10001"/>
                  </a:ext>
                </a:extLst>
              </a:tr>
            </a:tbl>
          </a:graphicData>
        </a:graphic>
      </p:graphicFrame>
      <p:sp>
        <p:nvSpPr>
          <p:cNvPr id="10" name="Title 1"/>
          <p:cNvSpPr>
            <a:spLocks noGrp="1"/>
          </p:cNvSpPr>
          <p:nvPr>
            <p:ph type="title"/>
          </p:nvPr>
        </p:nvSpPr>
        <p:spPr>
          <a:xfrm>
            <a:off x="10632" y="235672"/>
            <a:ext cx="5762811" cy="450128"/>
          </a:xfrm>
        </p:spPr>
        <p:txBody>
          <a:bodyPr/>
          <a:lstStyle/>
          <a:p>
            <a:pPr algn="l"/>
            <a:r>
              <a:rPr lang="en-US" sz="2400" b="1" dirty="0">
                <a:solidFill>
                  <a:schemeClr val="bg1"/>
                </a:solidFill>
              </a:rPr>
              <a:t>Employees’ State Insurance Corporation</a:t>
            </a:r>
            <a:endParaRPr lang="en-US"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05839896"/>
              </p:ext>
            </p:extLst>
          </p:nvPr>
        </p:nvGraphicFramePr>
        <p:xfrm>
          <a:off x="4724400" y="5221505"/>
          <a:ext cx="4237037" cy="762000"/>
        </p:xfrm>
        <a:graphic>
          <a:graphicData uri="http://schemas.openxmlformats.org/presentationml/2006/ole">
            <mc:AlternateContent xmlns:mc="http://schemas.openxmlformats.org/markup-compatibility/2006">
              <mc:Choice xmlns:v="urn:schemas-microsoft-com:vml" Requires="v">
                <p:oleObj spid="_x0000_s47152" name="Worksheet" r:id="rId4" imgW="4236661" imgH="556093" progId="Excel.Sheet.12">
                  <p:embed/>
                </p:oleObj>
              </mc:Choice>
              <mc:Fallback>
                <p:oleObj name="Worksheet" r:id="rId4" imgW="4236661" imgH="556093" progId="Excel.Sheet.12">
                  <p:embed/>
                  <p:pic>
                    <p:nvPicPr>
                      <p:cNvPr id="0" name=""/>
                      <p:cNvPicPr/>
                      <p:nvPr/>
                    </p:nvPicPr>
                    <p:blipFill>
                      <a:blip r:embed="rId5"/>
                      <a:stretch>
                        <a:fillRect/>
                      </a:stretch>
                    </p:blipFill>
                    <p:spPr>
                      <a:xfrm>
                        <a:off x="4724400" y="5221505"/>
                        <a:ext cx="4237037" cy="762000"/>
                      </a:xfrm>
                      <a:prstGeom prst="rect">
                        <a:avLst/>
                      </a:prstGeom>
                    </p:spPr>
                  </p:pic>
                </p:oleObj>
              </mc:Fallback>
            </mc:AlternateContent>
          </a:graphicData>
        </a:graphic>
      </p:graphicFrame>
    </p:spTree>
    <p:extLst>
      <p:ext uri="{BB962C8B-B14F-4D97-AF65-F5344CB8AC3E}">
        <p14:creationId xmlns:p14="http://schemas.microsoft.com/office/powerpoint/2010/main" val="1734988692"/>
      </p:ext>
    </p:extLst>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6400800"/>
            <a:ext cx="2514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2400" y="6324600"/>
            <a:ext cx="4495800" cy="230832"/>
          </a:xfrm>
          <a:prstGeom prst="rect">
            <a:avLst/>
          </a:prstGeom>
        </p:spPr>
        <p:txBody>
          <a:bodyPr wrap="square">
            <a:spAutoFit/>
          </a:bodyPr>
          <a:lstStyle/>
          <a:p>
            <a:r>
              <a:rPr lang="en-US" sz="900" dirty="0"/>
              <a:t>Copyright © 2017 Accenture  All rights reserved.</a:t>
            </a:r>
          </a:p>
        </p:txBody>
      </p:sp>
      <p:sp>
        <p:nvSpPr>
          <p:cNvPr id="8" name="Rectangle 7"/>
          <p:cNvSpPr/>
          <p:nvPr/>
        </p:nvSpPr>
        <p:spPr>
          <a:xfrm>
            <a:off x="381000" y="228600"/>
            <a:ext cx="2362200" cy="523220"/>
          </a:xfrm>
          <a:prstGeom prst="rect">
            <a:avLst/>
          </a:prstGeom>
        </p:spPr>
        <p:txBody>
          <a:bodyPr wrap="square">
            <a:spAutoFit/>
          </a:bodyPr>
          <a:lstStyle/>
          <a:p>
            <a:r>
              <a:rPr lang="en-US" sz="2800" dirty="0" err="1">
                <a:solidFill>
                  <a:schemeClr val="bg1"/>
                </a:solidFill>
              </a:rPr>
              <a:t>Pehchan</a:t>
            </a:r>
            <a:r>
              <a:rPr lang="en-US" sz="2800" dirty="0">
                <a:solidFill>
                  <a:schemeClr val="bg1"/>
                </a:solidFill>
              </a:rPr>
              <a:t> Card</a:t>
            </a:r>
            <a:endParaRPr lang="en-US" sz="2800" dirty="0"/>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375" y="1361420"/>
            <a:ext cx="2561625" cy="199138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2781300" y="1752878"/>
            <a:ext cx="1638300" cy="1371322"/>
          </a:xfrm>
          <a:prstGeom prst="rect">
            <a:avLst/>
          </a:prstGeom>
        </p:spPr>
        <p:txBody>
          <a:bodyPr wrap="square">
            <a:spAutoFit/>
          </a:bodyPr>
          <a:lstStyle/>
          <a:p>
            <a:r>
              <a:rPr lang="en-US" sz="1000" dirty="0">
                <a:solidFill>
                  <a:prstClr val="black"/>
                </a:solidFill>
              </a:rPr>
              <a:t>•Insurance Number</a:t>
            </a:r>
          </a:p>
          <a:p>
            <a:r>
              <a:rPr lang="en-US" sz="1000" dirty="0">
                <a:solidFill>
                  <a:prstClr val="black"/>
                </a:solidFill>
              </a:rPr>
              <a:t>•Name of the Insured Person</a:t>
            </a:r>
          </a:p>
          <a:p>
            <a:r>
              <a:rPr lang="en-US" sz="1000" dirty="0">
                <a:solidFill>
                  <a:prstClr val="black"/>
                </a:solidFill>
              </a:rPr>
              <a:t>•Date of Birth</a:t>
            </a:r>
          </a:p>
          <a:p>
            <a:r>
              <a:rPr lang="en-US" sz="1000" dirty="0">
                <a:solidFill>
                  <a:prstClr val="black"/>
                </a:solidFill>
              </a:rPr>
              <a:t>•Address</a:t>
            </a:r>
          </a:p>
          <a:p>
            <a:r>
              <a:rPr lang="en-US" sz="1000" dirty="0">
                <a:solidFill>
                  <a:prstClr val="black"/>
                </a:solidFill>
              </a:rPr>
              <a:t>•Family photograph</a:t>
            </a:r>
          </a:p>
          <a:p>
            <a:r>
              <a:rPr lang="en-US" sz="1000" dirty="0">
                <a:solidFill>
                  <a:prstClr val="black"/>
                </a:solidFill>
              </a:rPr>
              <a:t>•Micro line</a:t>
            </a:r>
          </a:p>
          <a:p>
            <a:r>
              <a:rPr lang="en-US" sz="1000" dirty="0">
                <a:solidFill>
                  <a:prstClr val="black"/>
                </a:solidFill>
              </a:rPr>
              <a:t>•UV Text</a:t>
            </a:r>
          </a:p>
        </p:txBody>
      </p:sp>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799820"/>
            <a:ext cx="2557350" cy="22199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2922309" y="4442936"/>
            <a:ext cx="1497291" cy="738664"/>
          </a:xfrm>
          <a:prstGeom prst="rect">
            <a:avLst/>
          </a:prstGeom>
        </p:spPr>
        <p:txBody>
          <a:bodyPr wrap="square">
            <a:spAutoFit/>
          </a:bodyPr>
          <a:lstStyle/>
          <a:p>
            <a:r>
              <a:rPr lang="en-US" sz="1050" dirty="0">
                <a:solidFill>
                  <a:prstClr val="black"/>
                </a:solidFill>
              </a:rPr>
              <a:t>•Magnetic Stripe</a:t>
            </a:r>
          </a:p>
          <a:p>
            <a:r>
              <a:rPr lang="en-US" sz="1050" dirty="0">
                <a:solidFill>
                  <a:prstClr val="black"/>
                </a:solidFill>
              </a:rPr>
              <a:t>•Micro </a:t>
            </a:r>
            <a:r>
              <a:rPr lang="en-US" sz="1050" dirty="0" err="1">
                <a:solidFill>
                  <a:prstClr val="black"/>
                </a:solidFill>
              </a:rPr>
              <a:t>Textx</a:t>
            </a:r>
            <a:endParaRPr lang="en-US" sz="1050" dirty="0">
              <a:solidFill>
                <a:prstClr val="black"/>
              </a:solidFill>
            </a:endParaRPr>
          </a:p>
          <a:p>
            <a:r>
              <a:rPr lang="en-US" sz="1050" dirty="0">
                <a:solidFill>
                  <a:prstClr val="black"/>
                </a:solidFill>
              </a:rPr>
              <a:t>•Statutory Instructions</a:t>
            </a:r>
          </a:p>
          <a:p>
            <a:r>
              <a:rPr lang="en-US" sz="1050" dirty="0">
                <a:solidFill>
                  <a:prstClr val="black"/>
                </a:solidFill>
              </a:rPr>
              <a:t>•Hologram</a:t>
            </a:r>
          </a:p>
        </p:txBody>
      </p:sp>
      <p:sp>
        <p:nvSpPr>
          <p:cNvPr id="14" name="Left Brace 13"/>
          <p:cNvSpPr/>
          <p:nvPr/>
        </p:nvSpPr>
        <p:spPr>
          <a:xfrm>
            <a:off x="2667000" y="1524000"/>
            <a:ext cx="228600" cy="17241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5" name="Left Brace 14"/>
          <p:cNvSpPr/>
          <p:nvPr/>
        </p:nvSpPr>
        <p:spPr>
          <a:xfrm>
            <a:off x="2743200" y="4059186"/>
            <a:ext cx="228600" cy="18965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7" name="Content Placeholder 2"/>
          <p:cNvSpPr>
            <a:spLocks noGrp="1"/>
          </p:cNvSpPr>
          <p:nvPr>
            <p:ph idx="1"/>
          </p:nvPr>
        </p:nvSpPr>
        <p:spPr>
          <a:xfrm>
            <a:off x="4419600" y="1242218"/>
            <a:ext cx="4572000" cy="5310982"/>
          </a:xfrm>
          <a:solidFill>
            <a:schemeClr val="accent5">
              <a:lumMod val="20000"/>
              <a:lumOff val="80000"/>
            </a:schemeClr>
          </a:solidFill>
          <a:ln w="1905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lnSpcReduction="10000"/>
          </a:bodyPr>
          <a:lstStyle/>
          <a:p>
            <a:pPr marL="0" indent="0">
              <a:buNone/>
            </a:pPr>
            <a:r>
              <a:rPr lang="en-US" sz="1800" b="1" dirty="0"/>
              <a:t>Procedure for collecting Pehchan card</a:t>
            </a:r>
          </a:p>
          <a:p>
            <a:pPr marL="0" indent="0">
              <a:buNone/>
            </a:pPr>
            <a:endParaRPr lang="en-US" sz="1200" dirty="0"/>
          </a:p>
          <a:p>
            <a:r>
              <a:rPr lang="en-US" sz="1200" dirty="0">
                <a:latin typeface="+mj-lt"/>
              </a:rPr>
              <a:t>Employee has to visit his nearest ESI office with his family members- spouse, children and dependent parents and carry the TIC (Temporary Identity Certificate) issued by the employer.</a:t>
            </a:r>
          </a:p>
          <a:p>
            <a:endParaRPr lang="en-US" sz="1200" dirty="0">
              <a:latin typeface="+mj-lt"/>
            </a:endParaRPr>
          </a:p>
          <a:p>
            <a:r>
              <a:rPr lang="en-US" sz="1200" dirty="0">
                <a:latin typeface="+mj-lt"/>
              </a:rPr>
              <a:t>The concerned ESI authorities will take photographs of the family and update the details available in TIC in their records. </a:t>
            </a:r>
          </a:p>
          <a:p>
            <a:pPr marL="0" indent="0">
              <a:buNone/>
            </a:pPr>
            <a:endParaRPr lang="en-US" sz="1200" dirty="0">
              <a:latin typeface="+mj-lt"/>
            </a:endParaRPr>
          </a:p>
          <a:p>
            <a:r>
              <a:rPr lang="en-US" sz="1200" dirty="0">
                <a:latin typeface="+mj-lt"/>
              </a:rPr>
              <a:t>After a month, the Pehchan card will be dispatched to the employees’ residential address available in the ESI website. </a:t>
            </a:r>
          </a:p>
          <a:p>
            <a:pPr marL="0" indent="0">
              <a:buNone/>
            </a:pPr>
            <a:endParaRPr lang="en-US" sz="1200" dirty="0">
              <a:latin typeface="+mj-lt"/>
            </a:endParaRPr>
          </a:p>
          <a:p>
            <a:r>
              <a:rPr lang="en-US" sz="1200" dirty="0">
                <a:latin typeface="+mj-lt"/>
              </a:rPr>
              <a:t>Two identical cards shall be issued to the insured person and his family, which will enable them to avail treatment anywhere in the country </a:t>
            </a:r>
          </a:p>
          <a:p>
            <a:endParaRPr lang="en-US" sz="1200" dirty="0">
              <a:latin typeface="+mj-lt"/>
            </a:endParaRPr>
          </a:p>
          <a:p>
            <a:r>
              <a:rPr lang="en-US" sz="1200" dirty="0">
                <a:latin typeface="+mj-lt"/>
              </a:rPr>
              <a:t>The Pehchan Card is valid for lifetime across all ESIC hospitals and dispensaries in the country subject to certain conditions. A unique number will be assigned to each member so that he can continue using the Card even in case of a change in job. </a:t>
            </a:r>
          </a:p>
          <a:p>
            <a:endParaRPr lang="en-US" sz="1200" dirty="0">
              <a:latin typeface="+mj-lt"/>
            </a:endParaRPr>
          </a:p>
          <a:p>
            <a:r>
              <a:rPr lang="en-US" sz="1200" dirty="0">
                <a:latin typeface="+mj-lt"/>
              </a:rPr>
              <a:t>One card is with Insured Person and the other with the family which would enable the family to avail treatment even when they are away at different locations. The card will have the photographs of all the family members and their biometric details. </a:t>
            </a:r>
          </a:p>
          <a:p>
            <a:endParaRPr lang="en-US" sz="1200" dirty="0"/>
          </a:p>
          <a:p>
            <a:endParaRPr lang="en-US" sz="1200" dirty="0"/>
          </a:p>
          <a:p>
            <a:endParaRPr lang="en-US" sz="1600" dirty="0"/>
          </a:p>
          <a:p>
            <a:endParaRPr lang="en-US" sz="1600" dirty="0"/>
          </a:p>
        </p:txBody>
      </p:sp>
    </p:spTree>
    <p:extLst>
      <p:ext uri="{BB962C8B-B14F-4D97-AF65-F5344CB8AC3E}">
        <p14:creationId xmlns:p14="http://schemas.microsoft.com/office/powerpoint/2010/main" val="4183679963"/>
      </p:ext>
    </p:extLst>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400800"/>
            <a:ext cx="2514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6322368"/>
            <a:ext cx="4572000" cy="230832"/>
          </a:xfrm>
          <a:prstGeom prst="rect">
            <a:avLst/>
          </a:prstGeom>
        </p:spPr>
        <p:txBody>
          <a:bodyPr>
            <a:spAutoFit/>
          </a:bodyPr>
          <a:lstStyle/>
          <a:p>
            <a:r>
              <a:rPr lang="en-US" sz="900" dirty="0"/>
              <a:t>Copyright © 2017 Accenture  All rights reserved.</a:t>
            </a:r>
          </a:p>
        </p:txBody>
      </p:sp>
      <p:sp>
        <p:nvSpPr>
          <p:cNvPr id="6" name="Rectangle 5"/>
          <p:cNvSpPr/>
          <p:nvPr/>
        </p:nvSpPr>
        <p:spPr>
          <a:xfrm>
            <a:off x="1524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Important Points</a:t>
            </a:r>
          </a:p>
        </p:txBody>
      </p:sp>
      <p:sp>
        <p:nvSpPr>
          <p:cNvPr id="8" name="Rectangle 3"/>
          <p:cNvSpPr txBox="1">
            <a:spLocks noChangeArrowheads="1"/>
          </p:cNvSpPr>
          <p:nvPr/>
        </p:nvSpPr>
        <p:spPr>
          <a:xfrm>
            <a:off x="190500" y="1208087"/>
            <a:ext cx="5905499" cy="5116513"/>
          </a:xfrm>
          <a:prstGeom prst="rect">
            <a:avLst/>
          </a:prstGeom>
        </p:spPr>
        <p:txBody>
          <a:bodyPr/>
          <a:lstStyle/>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Ø"/>
              <a:tabLst/>
              <a:defRPr/>
            </a:pPr>
            <a:r>
              <a:rPr kumimoji="0" lang="en-US" sz="1600" b="1" i="0" u="none" strike="noStrike" kern="1200" cap="none" spc="0" normalizeH="0" baseline="0" noProof="0" dirty="0">
                <a:ln>
                  <a:noFill/>
                </a:ln>
                <a:solidFill>
                  <a:schemeClr val="tx1"/>
                </a:solidFill>
                <a:effectLst/>
                <a:uLnTx/>
                <a:uFillTx/>
                <a:ea typeface="Arial" pitchFamily="-105" charset="-52"/>
                <a:cs typeface="Arial" pitchFamily="34" charset="0"/>
              </a:rPr>
              <a:t>Points to be Remembered</a:t>
            </a:r>
          </a:p>
          <a:p>
            <a:pPr marR="0" lvl="0" algn="l" defTabSz="914400" rtl="0" eaLnBrk="1" fontAlgn="base" latinLnBrk="0" hangingPunct="1">
              <a:lnSpc>
                <a:spcPct val="90000"/>
              </a:lnSpc>
              <a:spcBef>
                <a:spcPct val="20000"/>
              </a:spcBef>
              <a:spcAft>
                <a:spcPct val="0"/>
              </a:spcAft>
              <a:buClrTx/>
              <a:buSzTx/>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Time Report is a fortnightly record of time and expenses of each   employee.  </a:t>
            </a:r>
          </a:p>
          <a:p>
            <a:pPr marR="0" lvl="0" algn="l" defTabSz="914400" rtl="0" eaLnBrk="1" fontAlgn="base" latinLnBrk="0" hangingPunct="1">
              <a:lnSpc>
                <a:spcPct val="90000"/>
              </a:lnSpc>
              <a:spcBef>
                <a:spcPct val="20000"/>
              </a:spcBef>
              <a:spcAft>
                <a:spcPct val="0"/>
              </a:spcAft>
              <a:buClrTx/>
              <a:buSzTx/>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Time report is mandatory for processing salary</a:t>
            </a: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To be submitted 2- 3 days before the fortnight ends</a:t>
            </a: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All employees are responsible for submitting timely, accurate and complete time and expense reports, in accordance with Accenture policies </a:t>
            </a:r>
          </a:p>
          <a:p>
            <a:pPr marL="341313" marR="0" lvl="0" indent="-341313" algn="just" defTabSz="914400" rtl="0" eaLnBrk="1" fontAlgn="base" latinLnBrk="0" hangingPunct="1">
              <a:lnSpc>
                <a:spcPct val="90000"/>
              </a:lnSpc>
              <a:spcBef>
                <a:spcPct val="20000"/>
              </a:spcBef>
              <a:spcAft>
                <a:spcPct val="0"/>
              </a:spcAft>
              <a:buClrTx/>
              <a:buSzTx/>
              <a:buFont typeface="Wingdings" pitchFamily="2" charset="2"/>
              <a:buChar char="§"/>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just"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Employees are responsible for all time and expenses reported, even if the time report is completed on their behalf by someone else, and they must submit the required documentation.</a:t>
            </a:r>
          </a:p>
          <a:p>
            <a:pPr marL="341313" marR="0" lvl="0" indent="-341313" algn="just" defTabSz="914400" rtl="0" eaLnBrk="1" fontAlgn="base" latinLnBrk="0" hangingPunct="1">
              <a:lnSpc>
                <a:spcPct val="90000"/>
              </a:lnSpc>
              <a:spcBef>
                <a:spcPct val="20000"/>
              </a:spcBef>
              <a:spcAft>
                <a:spcPct val="0"/>
              </a:spcAft>
              <a:buClrTx/>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endParaRPr>
          </a:p>
          <a:p>
            <a:pPr marL="341313" marR="0" lvl="0" indent="-341313" algn="just" defTabSz="914400" rtl="0" eaLnBrk="1" fontAlgn="base" latinLnBrk="0" hangingPunct="1">
              <a:lnSpc>
                <a:spcPct val="90000"/>
              </a:lnSpc>
              <a:spcBef>
                <a:spcPct val="2000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Compliance with policies is an issue of professionalism and integrity. It is each individual's responsibility to respond promptly to any questions raised about his/ her time or expense report and its</a:t>
            </a:r>
            <a:r>
              <a:rPr kumimoji="0" lang="en-US" sz="1400" b="0" i="0" u="none" strike="noStrike" kern="1200" cap="none" spc="0" normalizeH="0" noProof="0" dirty="0">
                <a:ln>
                  <a:noFill/>
                </a:ln>
                <a:solidFill>
                  <a:schemeClr val="tx1"/>
                </a:solidFill>
                <a:effectLst/>
                <a:uLnTx/>
                <a:uFillTx/>
                <a:ea typeface="Arial" pitchFamily="-105" charset="-52"/>
                <a:cs typeface="Arial" pitchFamily="34" charset="0"/>
              </a:rPr>
              <a:t> </a:t>
            </a:r>
            <a:r>
              <a:rPr kumimoji="0" lang="en-US" sz="1400" b="0" i="0" u="none" strike="noStrike" kern="1200" cap="none" spc="0" normalizeH="0" baseline="0" noProof="0" dirty="0">
                <a:ln>
                  <a:noFill/>
                </a:ln>
                <a:solidFill>
                  <a:schemeClr val="tx1"/>
                </a:solidFill>
                <a:effectLst/>
                <a:uLnTx/>
                <a:uFillTx/>
                <a:ea typeface="Arial" pitchFamily="-105" charset="-52"/>
                <a:cs typeface="Arial" pitchFamily="34" charset="0"/>
              </a:rPr>
              <a:t>contents. Violation of these policies is subject to disciplinary action, including, potentially, termination.</a:t>
            </a:r>
          </a:p>
          <a:p>
            <a:pPr marL="341313" marR="0" lvl="0" indent="-341313" algn="l" defTabSz="914400" rtl="0" eaLnBrk="1" fontAlgn="base" latinLnBrk="0" hangingPunct="1">
              <a:lnSpc>
                <a:spcPct val="90000"/>
              </a:lnSpc>
              <a:spcBef>
                <a:spcPct val="20000"/>
              </a:spcBef>
              <a:spcAft>
                <a:spcPct val="0"/>
              </a:spcAft>
              <a:buClrTx/>
              <a:buSzTx/>
              <a:buFont typeface="Wingdings" pitchFamily="2" charset="2"/>
              <a:buNone/>
              <a:tabLst/>
              <a:defRPr/>
            </a:pPr>
            <a:endParaRPr kumimoji="0" lang="en-US" sz="1400" b="0" i="0" u="none" strike="noStrike" kern="1200" cap="none" spc="0" normalizeH="0" baseline="0" noProof="0" dirty="0">
              <a:ln>
                <a:noFill/>
              </a:ln>
              <a:solidFill>
                <a:schemeClr val="tx1"/>
              </a:solidFill>
              <a:effectLst/>
              <a:uLnTx/>
              <a:uFillTx/>
              <a:latin typeface="Arial" pitchFamily="34" charset="0"/>
              <a:ea typeface="Arial" pitchFamily="-105" charset="-52"/>
              <a:cs typeface="Arial" pitchFamily="34" charset="0"/>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362" y="1778261"/>
            <a:ext cx="2718238" cy="325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04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438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Copyright © 2017 Accenture  All rights reserved.</a:t>
            </a:r>
            <a:endParaRPr lang="en-US" dirty="0"/>
          </a:p>
        </p:txBody>
      </p:sp>
      <p:sp>
        <p:nvSpPr>
          <p:cNvPr id="5" name="Rectangle 4"/>
          <p:cNvSpPr/>
          <p:nvPr/>
        </p:nvSpPr>
        <p:spPr>
          <a:xfrm>
            <a:off x="1524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Types of Expenses </a:t>
            </a:r>
          </a:p>
        </p:txBody>
      </p:sp>
      <p:sp>
        <p:nvSpPr>
          <p:cNvPr id="6" name="Rectangle 5"/>
          <p:cNvSpPr/>
          <p:nvPr/>
        </p:nvSpPr>
        <p:spPr>
          <a:xfrm>
            <a:off x="170120" y="6324600"/>
            <a:ext cx="4554279" cy="230832"/>
          </a:xfrm>
          <a:prstGeom prst="rect">
            <a:avLst/>
          </a:prstGeom>
        </p:spPr>
        <p:txBody>
          <a:bodyPr wrap="square">
            <a:spAutoFit/>
          </a:bodyPr>
          <a:lstStyle/>
          <a:p>
            <a:r>
              <a:rPr lang="en-US" sz="900" dirty="0"/>
              <a:t>Copyright © 2017 Accenture  All rights reserved.</a:t>
            </a:r>
          </a:p>
        </p:txBody>
      </p:sp>
      <p:sp>
        <p:nvSpPr>
          <p:cNvPr id="9" name="Content Placeholder 4"/>
          <p:cNvSpPr txBox="1">
            <a:spLocks/>
          </p:cNvSpPr>
          <p:nvPr/>
        </p:nvSpPr>
        <p:spPr>
          <a:xfrm>
            <a:off x="435935" y="1382233"/>
            <a:ext cx="5017011" cy="505373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eaLnBrk="0" hangingPunct="0">
              <a:lnSpc>
                <a:spcPct val="80000"/>
              </a:lnSpc>
              <a:spcBef>
                <a:spcPct val="20000"/>
              </a:spcBef>
              <a:buClr>
                <a:schemeClr val="tx1"/>
              </a:buClr>
              <a:buSzPct val="100000"/>
              <a:buFont typeface="Arial" pitchFamily="34" charset="0"/>
              <a:buChar char="•"/>
            </a:pPr>
            <a:r>
              <a:rPr lang="en-US" sz="1400" dirty="0"/>
              <a:t>Accenture reimburses employees for costs incurred and paid when performing business on behalf of the Company. Expenses should be recorded and reimbursed only when incurred, and should be reported in accordance with policies. </a:t>
            </a:r>
          </a:p>
          <a:p>
            <a:pPr marL="285750" indent="-285750" algn="just" eaLnBrk="0" hangingPunct="0">
              <a:lnSpc>
                <a:spcPct val="80000"/>
              </a:lnSpc>
              <a:spcBef>
                <a:spcPct val="20000"/>
              </a:spcBef>
              <a:buClr>
                <a:schemeClr val="tx1"/>
              </a:buClr>
              <a:buSzPct val="100000"/>
              <a:buFont typeface="Arial" pitchFamily="34" charset="0"/>
              <a:buChar char="•"/>
            </a:pPr>
            <a:endParaRPr lang="en-US" sz="1400" dirty="0"/>
          </a:p>
          <a:p>
            <a:pPr marL="285750" indent="-285750" algn="just" eaLnBrk="0" hangingPunct="0">
              <a:lnSpc>
                <a:spcPct val="80000"/>
              </a:lnSpc>
              <a:spcBef>
                <a:spcPct val="20000"/>
              </a:spcBef>
              <a:buClr>
                <a:schemeClr val="tx1"/>
              </a:buClr>
              <a:buSzPct val="100000"/>
              <a:buFont typeface="Arial" pitchFamily="34" charset="0"/>
              <a:buChar char="•"/>
            </a:pPr>
            <a:r>
              <a:rPr lang="en-US" sz="1400" dirty="0"/>
              <a:t>There are two types of expense categories as described below:</a:t>
            </a:r>
          </a:p>
          <a:p>
            <a:pPr algn="just" eaLnBrk="0" hangingPunct="0">
              <a:lnSpc>
                <a:spcPct val="80000"/>
              </a:lnSpc>
              <a:spcBef>
                <a:spcPct val="20000"/>
              </a:spcBef>
              <a:buClr>
                <a:schemeClr val="tx1"/>
              </a:buClr>
            </a:pPr>
            <a:endParaRPr lang="en-US" dirty="0"/>
          </a:p>
          <a:p>
            <a:endParaRPr lang="en-US" dirty="0"/>
          </a:p>
        </p:txBody>
      </p:sp>
      <p:grpSp>
        <p:nvGrpSpPr>
          <p:cNvPr id="11" name="Group 10"/>
          <p:cNvGrpSpPr/>
          <p:nvPr/>
        </p:nvGrpSpPr>
        <p:grpSpPr>
          <a:xfrm>
            <a:off x="669715" y="2971800"/>
            <a:ext cx="4664285" cy="1919167"/>
            <a:chOff x="749300" y="3175000"/>
            <a:chExt cx="4563946" cy="1790700"/>
          </a:xfrm>
        </p:grpSpPr>
        <p:sp>
          <p:nvSpPr>
            <p:cNvPr id="12" name="Rounded Rectangle 5"/>
            <p:cNvSpPr/>
            <p:nvPr/>
          </p:nvSpPr>
          <p:spPr>
            <a:xfrm>
              <a:off x="1820746" y="3175000"/>
              <a:ext cx="2438400" cy="6731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cs typeface="Arial" pitchFamily="34" charset="0"/>
                </a:rPr>
                <a:t>Expense Reporting</a:t>
              </a:r>
            </a:p>
          </p:txBody>
        </p:sp>
        <p:sp>
          <p:nvSpPr>
            <p:cNvPr id="13" name="Rounded Rectangle 6"/>
            <p:cNvSpPr/>
            <p:nvPr/>
          </p:nvSpPr>
          <p:spPr>
            <a:xfrm>
              <a:off x="3175000" y="4171950"/>
              <a:ext cx="2138246" cy="793750"/>
            </a:xfrm>
            <a:prstGeom prst="roundRect">
              <a:avLst/>
            </a:prstGeom>
            <a:solidFill>
              <a:schemeClr val="bg2">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Reimbursable Expenses </a:t>
              </a:r>
            </a:p>
          </p:txBody>
        </p:sp>
        <p:sp>
          <p:nvSpPr>
            <p:cNvPr id="14" name="Rounded Rectangle 7"/>
            <p:cNvSpPr/>
            <p:nvPr/>
          </p:nvSpPr>
          <p:spPr>
            <a:xfrm>
              <a:off x="749300" y="4171950"/>
              <a:ext cx="2138246" cy="793750"/>
            </a:xfrm>
            <a:prstGeom prst="roundRect">
              <a:avLst/>
            </a:prstGeom>
            <a:solidFill>
              <a:schemeClr val="bg2">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Allowances</a:t>
              </a:r>
            </a:p>
          </p:txBody>
        </p:sp>
        <p:cxnSp>
          <p:nvCxnSpPr>
            <p:cNvPr id="15" name="Elbow Connector 8"/>
            <p:cNvCxnSpPr>
              <a:stCxn id="12" idx="2"/>
              <a:endCxn id="14" idx="0"/>
            </p:cNvCxnSpPr>
            <p:nvPr/>
          </p:nvCxnSpPr>
          <p:spPr>
            <a:xfrm rot="5400000">
              <a:off x="2267260" y="3399264"/>
              <a:ext cx="323850" cy="1221523"/>
            </a:xfrm>
            <a:prstGeom prst="bentConnector3">
              <a:avLst>
                <a:gd name="adj1" fmla="val 50000"/>
              </a:avLst>
            </a:prstGeom>
            <a:ln>
              <a:solidFill>
                <a:srgbClr val="AA1133"/>
              </a:solidFill>
              <a:tailEnd type="arrow"/>
            </a:ln>
          </p:spPr>
          <p:style>
            <a:lnRef idx="1">
              <a:schemeClr val="accent4"/>
            </a:lnRef>
            <a:fillRef idx="0">
              <a:schemeClr val="accent4"/>
            </a:fillRef>
            <a:effectRef idx="0">
              <a:schemeClr val="accent4"/>
            </a:effectRef>
            <a:fontRef idx="minor">
              <a:schemeClr val="tx1"/>
            </a:fontRef>
          </p:style>
        </p:cxnSp>
        <p:cxnSp>
          <p:nvCxnSpPr>
            <p:cNvPr id="16" name="Elbow Connector 9"/>
            <p:cNvCxnSpPr>
              <a:stCxn id="12" idx="2"/>
              <a:endCxn id="13" idx="0"/>
            </p:cNvCxnSpPr>
            <p:nvPr/>
          </p:nvCxnSpPr>
          <p:spPr>
            <a:xfrm rot="16200000" flipH="1">
              <a:off x="3480109" y="3407936"/>
              <a:ext cx="323850" cy="1204177"/>
            </a:xfrm>
            <a:prstGeom prst="bentConnector3">
              <a:avLst>
                <a:gd name="adj1" fmla="val 50000"/>
              </a:avLst>
            </a:prstGeom>
            <a:ln>
              <a:solidFill>
                <a:srgbClr val="AA1133"/>
              </a:solidFill>
              <a:tailEnd type="arrow"/>
            </a:ln>
          </p:spPr>
          <p:style>
            <a:lnRef idx="1">
              <a:schemeClr val="accent4"/>
            </a:lnRef>
            <a:fillRef idx="0">
              <a:schemeClr val="accent4"/>
            </a:fillRef>
            <a:effectRef idx="0">
              <a:schemeClr val="accent4"/>
            </a:effectRef>
            <a:fontRef idx="minor">
              <a:schemeClr val="tx1"/>
            </a:fontRef>
          </p:style>
        </p:cxnSp>
      </p:grpSp>
      <p:pic>
        <p:nvPicPr>
          <p:cNvPr id="17" name="Picture Placeholder 15" descr="93849856.jpg"/>
          <p:cNvPicPr>
            <a:picLocks noChangeAspect="1"/>
          </p:cNvPicPr>
          <p:nvPr/>
        </p:nvPicPr>
        <p:blipFill>
          <a:blip r:embed="rId2" cstate="screen">
            <a:lum bright="-10000" contrast="20000"/>
          </a:blip>
          <a:srcRect/>
          <a:stretch>
            <a:fillRect/>
          </a:stretch>
        </p:blipFill>
        <p:spPr>
          <a:xfrm>
            <a:off x="5682118" y="1381125"/>
            <a:ext cx="3298825" cy="5054600"/>
          </a:xfrm>
          <a:prstGeom prst="rect">
            <a:avLst/>
          </a:prstGeom>
        </p:spPr>
      </p:pic>
    </p:spTree>
    <p:extLst>
      <p:ext uri="{BB962C8B-B14F-4D97-AF65-F5344CB8AC3E}">
        <p14:creationId xmlns:p14="http://schemas.microsoft.com/office/powerpoint/2010/main" val="16428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248400"/>
            <a:ext cx="2667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Types of Expenses </a:t>
            </a:r>
          </a:p>
        </p:txBody>
      </p:sp>
      <p:sp>
        <p:nvSpPr>
          <p:cNvPr id="6" name="Rectangle 5"/>
          <p:cNvSpPr/>
          <p:nvPr/>
        </p:nvSpPr>
        <p:spPr>
          <a:xfrm>
            <a:off x="127591" y="6400800"/>
            <a:ext cx="4596809" cy="230832"/>
          </a:xfrm>
          <a:prstGeom prst="rect">
            <a:avLst/>
          </a:prstGeom>
        </p:spPr>
        <p:txBody>
          <a:bodyPr wrap="square">
            <a:spAutoFit/>
          </a:bodyPr>
          <a:lstStyle/>
          <a:p>
            <a:r>
              <a:rPr lang="en-US" sz="900" dirty="0"/>
              <a:t>Copyright © 2017 Accenture  All rights reserved.</a:t>
            </a:r>
          </a:p>
        </p:txBody>
      </p:sp>
      <p:sp>
        <p:nvSpPr>
          <p:cNvPr id="7" name="Rounded Rectangle 3"/>
          <p:cNvSpPr/>
          <p:nvPr/>
        </p:nvSpPr>
        <p:spPr>
          <a:xfrm>
            <a:off x="461035" y="1492250"/>
            <a:ext cx="2138246" cy="7937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cs typeface="Arial" pitchFamily="34" charset="0"/>
              </a:rPr>
              <a:t>Allowances</a:t>
            </a:r>
          </a:p>
        </p:txBody>
      </p:sp>
      <p:sp>
        <p:nvSpPr>
          <p:cNvPr id="10" name="Rounded Rectangle 4"/>
          <p:cNvSpPr/>
          <p:nvPr/>
        </p:nvSpPr>
        <p:spPr>
          <a:xfrm>
            <a:off x="2895600" y="1524000"/>
            <a:ext cx="5918200" cy="7937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cs typeface="Arial" pitchFamily="34" charset="0"/>
              </a:rPr>
              <a:t>Per diems and meal allowances, which are provided when a business situation meets a specific qualifying criteria </a:t>
            </a:r>
          </a:p>
        </p:txBody>
      </p:sp>
      <p:sp>
        <p:nvSpPr>
          <p:cNvPr id="11" name="Rounded Rectangle 6"/>
          <p:cNvSpPr/>
          <p:nvPr/>
        </p:nvSpPr>
        <p:spPr>
          <a:xfrm>
            <a:off x="2933700" y="2438400"/>
            <a:ext cx="5918200" cy="7937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cs typeface="Arial" pitchFamily="34" charset="0"/>
              </a:rPr>
              <a:t>539 expenses, which are actual expenses incurred by the employee with appropriate documents supporting, wherever feasible. Tax would be deducted on expenses without appropriate proofs.</a:t>
            </a:r>
          </a:p>
        </p:txBody>
      </p:sp>
      <p:sp>
        <p:nvSpPr>
          <p:cNvPr id="12" name="TextBox 11"/>
          <p:cNvSpPr txBox="1"/>
          <p:nvPr/>
        </p:nvSpPr>
        <p:spPr>
          <a:xfrm>
            <a:off x="531659" y="3505200"/>
            <a:ext cx="8002741" cy="1785104"/>
          </a:xfrm>
          <a:prstGeom prst="rect">
            <a:avLst/>
          </a:prstGeom>
          <a:noFill/>
        </p:spPr>
        <p:txBody>
          <a:bodyPr wrap="square" rtlCol="0">
            <a:spAutoFit/>
          </a:bodyPr>
          <a:lstStyle/>
          <a:p>
            <a:pPr>
              <a:spcBef>
                <a:spcPts val="1200"/>
              </a:spcBef>
            </a:pPr>
            <a:r>
              <a:rPr lang="en-US" sz="1400" dirty="0">
                <a:cs typeface="Arial" pitchFamily="34" charset="0"/>
              </a:rPr>
              <a:t>Country controllers or service centers audit and check the expense documentation for the following: </a:t>
            </a:r>
          </a:p>
          <a:p>
            <a:pPr marL="234950" indent="-234950">
              <a:spcBef>
                <a:spcPts val="1200"/>
              </a:spcBef>
              <a:buFont typeface="Arial" pitchFamily="34" charset="0"/>
              <a:buChar char="•"/>
            </a:pPr>
            <a:r>
              <a:rPr lang="en-US" sz="1400" dirty="0">
                <a:cs typeface="Arial" pitchFamily="34" charset="0"/>
              </a:rPr>
              <a:t>Original, itemized receipts submitted</a:t>
            </a:r>
          </a:p>
          <a:p>
            <a:pPr marL="234950" indent="-234950">
              <a:spcBef>
                <a:spcPts val="1200"/>
              </a:spcBef>
              <a:buFont typeface="Arial" pitchFamily="34" charset="0"/>
              <a:buChar char="•"/>
            </a:pPr>
            <a:r>
              <a:rPr lang="en-US" sz="1400" dirty="0">
                <a:cs typeface="Arial" pitchFamily="34" charset="0"/>
              </a:rPr>
              <a:t>Confirmation of payment indicated</a:t>
            </a:r>
          </a:p>
          <a:p>
            <a:pPr marL="234950" indent="-234950">
              <a:spcBef>
                <a:spcPts val="1200"/>
              </a:spcBef>
              <a:buFont typeface="Arial" pitchFamily="34" charset="0"/>
              <a:buChar char="•"/>
            </a:pPr>
            <a:r>
              <a:rPr lang="en-US" sz="1400" dirty="0">
                <a:cs typeface="Arial" pitchFamily="34" charset="0"/>
              </a:rPr>
              <a:t>Compliance with laws</a:t>
            </a:r>
          </a:p>
          <a:p>
            <a:pPr marL="234950" indent="-234950">
              <a:spcBef>
                <a:spcPts val="1200"/>
              </a:spcBef>
              <a:buFont typeface="Arial" pitchFamily="34" charset="0"/>
              <a:buChar char="•"/>
            </a:pPr>
            <a:r>
              <a:rPr lang="en-US" sz="1400" dirty="0">
                <a:cs typeface="Arial" pitchFamily="34" charset="0"/>
              </a:rPr>
              <a:t>Receipt amounts match expenses reported</a:t>
            </a:r>
          </a:p>
        </p:txBody>
      </p:sp>
      <p:sp>
        <p:nvSpPr>
          <p:cNvPr id="14" name="Rounded Rectangle 5"/>
          <p:cNvSpPr/>
          <p:nvPr/>
        </p:nvSpPr>
        <p:spPr>
          <a:xfrm>
            <a:off x="461035" y="2520950"/>
            <a:ext cx="2138246" cy="7937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cs typeface="Arial" pitchFamily="34" charset="0"/>
              </a:rPr>
              <a:t>Reimbursable Expenses</a:t>
            </a:r>
          </a:p>
        </p:txBody>
      </p:sp>
    </p:spTree>
    <p:extLst>
      <p:ext uri="{BB962C8B-B14F-4D97-AF65-F5344CB8AC3E}">
        <p14:creationId xmlns:p14="http://schemas.microsoft.com/office/powerpoint/2010/main" val="44967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172200"/>
            <a:ext cx="2590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0120" y="152400"/>
            <a:ext cx="4554279"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Login Procedure</a:t>
            </a:r>
          </a:p>
        </p:txBody>
      </p:sp>
      <p:sp>
        <p:nvSpPr>
          <p:cNvPr id="6" name="Rectangle 5"/>
          <p:cNvSpPr/>
          <p:nvPr/>
        </p:nvSpPr>
        <p:spPr>
          <a:xfrm>
            <a:off x="216195" y="6400800"/>
            <a:ext cx="4584405" cy="230832"/>
          </a:xfrm>
          <a:prstGeom prst="rect">
            <a:avLst/>
          </a:prstGeom>
        </p:spPr>
        <p:txBody>
          <a:bodyPr wrap="square">
            <a:spAutoFit/>
          </a:bodyPr>
          <a:lstStyle/>
          <a:p>
            <a:r>
              <a:rPr lang="en-US" sz="900" dirty="0"/>
              <a:t>Copyright © 2017 Accenture  All rights reserved.</a:t>
            </a:r>
          </a:p>
        </p:txBody>
      </p:sp>
      <p:pic>
        <p:nvPicPr>
          <p:cNvPr id="3" name="Picture 2">
            <a:extLst>
              <a:ext uri="{FF2B5EF4-FFF2-40B4-BE49-F238E27FC236}">
                <a16:creationId xmlns:a16="http://schemas.microsoft.com/office/drawing/2014/main" id="{5C4FE743-6EB5-4AFB-BB01-DDA11A24D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715000"/>
          </a:xfrm>
          <a:prstGeom prst="rect">
            <a:avLst/>
          </a:prstGeom>
        </p:spPr>
      </p:pic>
    </p:spTree>
    <p:extLst>
      <p:ext uri="{BB962C8B-B14F-4D97-AF65-F5344CB8AC3E}">
        <p14:creationId xmlns:p14="http://schemas.microsoft.com/office/powerpoint/2010/main" val="153138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0"/>
            <a:ext cx="2514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795" y="6474768"/>
            <a:ext cx="4584405"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Location input</a:t>
            </a:r>
          </a:p>
        </p:txBody>
      </p:sp>
      <p:pic>
        <p:nvPicPr>
          <p:cNvPr id="20" name="Content Placeholder 16">
            <a:extLst>
              <a:ext uri="{FF2B5EF4-FFF2-40B4-BE49-F238E27FC236}">
                <a16:creationId xmlns:a16="http://schemas.microsoft.com/office/drawing/2014/main" id="{B4C0BD3E-F642-4BD8-B182-FA2C73DD9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2" y="1068083"/>
            <a:ext cx="9046338" cy="5823784"/>
          </a:xfrm>
        </p:spPr>
      </p:pic>
    </p:spTree>
    <p:extLst>
      <p:ext uri="{BB962C8B-B14F-4D97-AF65-F5344CB8AC3E}">
        <p14:creationId xmlns:p14="http://schemas.microsoft.com/office/powerpoint/2010/main" val="1350433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743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52400" y="6474768"/>
            <a:ext cx="4572000"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76200" y="76200"/>
            <a:ext cx="59436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Mandatory Location input to submit time report</a:t>
            </a:r>
          </a:p>
        </p:txBody>
      </p:sp>
      <p:sp>
        <p:nvSpPr>
          <p:cNvPr id="7" name="Rectangle 6"/>
          <p:cNvSpPr/>
          <p:nvPr/>
        </p:nvSpPr>
        <p:spPr>
          <a:xfrm>
            <a:off x="104553" y="990600"/>
            <a:ext cx="8734647" cy="707886"/>
          </a:xfrm>
          <a:prstGeom prst="rect">
            <a:avLst/>
          </a:prstGeom>
        </p:spPr>
        <p:txBody>
          <a:bodyPr wrap="square">
            <a:spAutoFit/>
          </a:bodyPr>
          <a:lstStyle/>
          <a:p>
            <a:endParaRPr lang="en-US" sz="400" dirty="0"/>
          </a:p>
          <a:p>
            <a:pPr marL="171450" indent="-171450">
              <a:buFont typeface="Wingdings" panose="05000000000000000000" pitchFamily="2" charset="2"/>
              <a:buChar char="Ø"/>
            </a:pPr>
            <a:r>
              <a:rPr lang="en-US" sz="1200" b="1" dirty="0">
                <a:solidFill>
                  <a:schemeClr val="accent1"/>
                </a:solidFill>
              </a:rPr>
              <a:t>DCN employees (Delivery Centers for Technology in India, Accenture Operations and India Corporate Function employees) are required to mandatorily input the location data every fortnight</a:t>
            </a:r>
          </a:p>
          <a:p>
            <a:pPr marL="171450" indent="-171450">
              <a:buFont typeface="Wingdings" panose="05000000000000000000" pitchFamily="2" charset="2"/>
              <a:buChar char="Ø"/>
            </a:pPr>
            <a:r>
              <a:rPr lang="en-US" sz="1200" b="1" dirty="0">
                <a:solidFill>
                  <a:schemeClr val="accent1"/>
                </a:solidFill>
              </a:rPr>
              <a:t>IB and CN employees will have an option to set a default work location which will be carried forward for future time periods</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86818"/>
            <a:ext cx="6324599" cy="29613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Rounded Rectangle 10"/>
          <p:cNvSpPr/>
          <p:nvPr/>
        </p:nvSpPr>
        <p:spPr>
          <a:xfrm>
            <a:off x="6857998" y="1704106"/>
            <a:ext cx="2057400" cy="294409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1501355482"/>
              </p:ext>
            </p:extLst>
          </p:nvPr>
        </p:nvGraphicFramePr>
        <p:xfrm>
          <a:off x="7165621" y="1880923"/>
          <a:ext cx="1444979" cy="1219201"/>
        </p:xfrm>
        <a:graphic>
          <a:graphicData uri="http://schemas.openxmlformats.org/presentationml/2006/ole">
            <mc:AlternateContent xmlns:mc="http://schemas.openxmlformats.org/markup-compatibility/2006">
              <mc:Choice xmlns:v="urn:schemas-microsoft-com:vml" Requires="v">
                <p:oleObj spid="_x0000_s46422" name="Worksheet" showAsIcon="1" r:id="rId4" imgW="914400" imgH="771480" progId="Excel.Sheet.12">
                  <p:embed/>
                </p:oleObj>
              </mc:Choice>
              <mc:Fallback>
                <p:oleObj name="Worksheet" showAsIcon="1" r:id="rId4" imgW="914400" imgH="771480" progId="Excel.Sheet.12">
                  <p:embed/>
                  <p:pic>
                    <p:nvPicPr>
                      <p:cNvPr id="9" name="Object 8"/>
                      <p:cNvPicPr/>
                      <p:nvPr/>
                    </p:nvPicPr>
                    <p:blipFill>
                      <a:blip r:embed="rId5"/>
                      <a:stretch>
                        <a:fillRect/>
                      </a:stretch>
                    </p:blipFill>
                    <p:spPr>
                      <a:xfrm>
                        <a:off x="7165621" y="1880923"/>
                        <a:ext cx="1444979" cy="1219201"/>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078308"/>
              </p:ext>
            </p:extLst>
          </p:nvPr>
        </p:nvGraphicFramePr>
        <p:xfrm>
          <a:off x="7091916" y="3109703"/>
          <a:ext cx="1539950" cy="1299333"/>
        </p:xfrm>
        <a:graphic>
          <a:graphicData uri="http://schemas.openxmlformats.org/presentationml/2006/ole">
            <mc:AlternateContent xmlns:mc="http://schemas.openxmlformats.org/markup-compatibility/2006">
              <mc:Choice xmlns:v="urn:schemas-microsoft-com:vml" Requires="v">
                <p:oleObj spid="_x0000_s46423" name="Acrobat Document" showAsIcon="1" r:id="rId6" imgW="914400" imgH="771480" progId="AcroExch.Document.DC">
                  <p:embed/>
                </p:oleObj>
              </mc:Choice>
              <mc:Fallback>
                <p:oleObj name="Acrobat Document" showAsIcon="1" r:id="rId6" imgW="914400" imgH="771480" progId="AcroExch.Document.DC">
                  <p:embed/>
                  <p:pic>
                    <p:nvPicPr>
                      <p:cNvPr id="10" name="Object 9"/>
                      <p:cNvPicPr/>
                      <p:nvPr/>
                    </p:nvPicPr>
                    <p:blipFill>
                      <a:blip r:embed="rId7"/>
                      <a:stretch>
                        <a:fillRect/>
                      </a:stretch>
                    </p:blipFill>
                    <p:spPr>
                      <a:xfrm>
                        <a:off x="7091916" y="3109703"/>
                        <a:ext cx="1539950" cy="1299333"/>
                      </a:xfrm>
                      <a:prstGeom prst="rect">
                        <a:avLst/>
                      </a:prstGeom>
                    </p:spPr>
                  </p:pic>
                </p:oleObj>
              </mc:Fallback>
            </mc:AlternateContent>
          </a:graphicData>
        </a:graphic>
      </p:graphicFrame>
      <p:sp>
        <p:nvSpPr>
          <p:cNvPr id="15" name="Rectangle 14"/>
          <p:cNvSpPr/>
          <p:nvPr/>
        </p:nvSpPr>
        <p:spPr>
          <a:xfrm>
            <a:off x="180752" y="4721423"/>
            <a:ext cx="8734647" cy="307777"/>
          </a:xfrm>
          <a:prstGeom prst="rect">
            <a:avLst/>
          </a:prstGeom>
        </p:spPr>
        <p:txBody>
          <a:bodyPr wrap="square">
            <a:spAutoFit/>
          </a:bodyPr>
          <a:lstStyle/>
          <a:p>
            <a:r>
              <a:rPr lang="en-US" sz="1400" b="1" i="1" u="sng" dirty="0"/>
              <a:t>Example</a:t>
            </a:r>
            <a:r>
              <a:rPr lang="en-US" sz="1400" b="1" dirty="0"/>
              <a:t>:</a:t>
            </a:r>
            <a:r>
              <a:rPr lang="en-US" sz="1400" dirty="0"/>
              <a:t> A sample scenario for a fortnight for an employee whose home location is MDC 2 is given below:</a:t>
            </a:r>
          </a:p>
        </p:txBody>
      </p:sp>
      <p:pic>
        <p:nvPicPr>
          <p:cNvPr id="16" name="Picture 2" descr="image0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522" y="5018567"/>
            <a:ext cx="8781278" cy="14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82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6019800"/>
            <a:ext cx="2743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27591" y="6398568"/>
            <a:ext cx="4596809"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228600" y="152400"/>
            <a:ext cx="4572000" cy="769441"/>
          </a:xfrm>
          <a:prstGeom prst="rect">
            <a:avLst/>
          </a:prstGeom>
        </p:spPr>
        <p:txBody>
          <a:bodyPr>
            <a:spAutoFit/>
          </a:bodyPr>
          <a:lstStyle/>
          <a:p>
            <a:r>
              <a:rPr lang="en-US" sz="2200" b="1" dirty="0">
                <a:solidFill>
                  <a:schemeClr val="bg1"/>
                </a:solidFill>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Home Page</a:t>
            </a:r>
          </a:p>
        </p:txBody>
      </p:sp>
      <p:pic>
        <p:nvPicPr>
          <p:cNvPr id="6" name="Picture 5"/>
          <p:cNvPicPr>
            <a:picLocks noChangeAspect="1"/>
          </p:cNvPicPr>
          <p:nvPr/>
        </p:nvPicPr>
        <p:blipFill>
          <a:blip r:embed="rId2"/>
          <a:stretch>
            <a:fillRect/>
          </a:stretch>
        </p:blipFill>
        <p:spPr>
          <a:xfrm>
            <a:off x="127591" y="1110360"/>
            <a:ext cx="8940209" cy="5288208"/>
          </a:xfrm>
          <a:prstGeom prst="rect">
            <a:avLst/>
          </a:prstGeom>
        </p:spPr>
      </p:pic>
    </p:spTree>
    <p:extLst>
      <p:ext uri="{BB962C8B-B14F-4D97-AF65-F5344CB8AC3E}">
        <p14:creationId xmlns:p14="http://schemas.microsoft.com/office/powerpoint/2010/main" val="1632152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62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Personal Information</a:t>
            </a:r>
          </a:p>
        </p:txBody>
      </p:sp>
      <p:sp>
        <p:nvSpPr>
          <p:cNvPr id="6" name="Rectangle 5"/>
          <p:cNvSpPr/>
          <p:nvPr/>
        </p:nvSpPr>
        <p:spPr>
          <a:xfrm>
            <a:off x="74428" y="6477000"/>
            <a:ext cx="4573772" cy="261610"/>
          </a:xfrm>
          <a:prstGeom prst="rect">
            <a:avLst/>
          </a:prstGeom>
        </p:spPr>
        <p:txBody>
          <a:bodyPr wrap="square">
            <a:spAutoFit/>
          </a:bodyPr>
          <a:lstStyle/>
          <a:p>
            <a:r>
              <a:rPr lang="en-US" sz="1100" dirty="0"/>
              <a:t>Copyright © 2017 Accenture  All rights reserved.</a:t>
            </a:r>
          </a:p>
        </p:txBody>
      </p:sp>
      <p:pic>
        <p:nvPicPr>
          <p:cNvPr id="8" name="Picture 7"/>
          <p:cNvPicPr>
            <a:picLocks noChangeAspect="1" noChangeArrowheads="1"/>
          </p:cNvPicPr>
          <p:nvPr/>
        </p:nvPicPr>
        <p:blipFill>
          <a:blip r:embed="rId2" cstate="print"/>
          <a:srcRect/>
          <a:stretch>
            <a:fillRect/>
          </a:stretch>
        </p:blipFill>
        <p:spPr bwMode="auto">
          <a:xfrm>
            <a:off x="75701" y="1143000"/>
            <a:ext cx="9034520" cy="5334000"/>
          </a:xfrm>
          <a:prstGeom prst="rect">
            <a:avLst/>
          </a:prstGeom>
          <a:noFill/>
          <a:ln w="12700" algn="ctr">
            <a:noFill/>
            <a:miter lim="800000"/>
            <a:headEnd/>
            <a:tailEnd/>
          </a:ln>
        </p:spPr>
      </p:pic>
    </p:spTree>
    <p:extLst>
      <p:ext uri="{BB962C8B-B14F-4D97-AF65-F5344CB8AC3E}">
        <p14:creationId xmlns:p14="http://schemas.microsoft.com/office/powerpoint/2010/main" val="3627915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248400"/>
            <a:ext cx="2667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6200" y="6474768"/>
            <a:ext cx="4572000"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191869"/>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Manage Your Assignments : </a:t>
            </a:r>
            <a:r>
              <a:rPr lang="en-US" sz="2200" b="1" dirty="0" err="1">
                <a:latin typeface="+mj-lt"/>
                <a:ea typeface="Arial Unicode MS" panose="020B0604020202020204" pitchFamily="34" charset="-128"/>
                <a:cs typeface="Arial Unicode MS" panose="020B0604020202020204" pitchFamily="34" charset="-128"/>
              </a:rPr>
              <a:t>WBSe</a:t>
            </a:r>
            <a:endParaRPr lang="en-US" sz="2200" b="1" dirty="0">
              <a:latin typeface="+mj-lt"/>
              <a:ea typeface="Arial Unicode MS" panose="020B0604020202020204" pitchFamily="34" charset="-128"/>
              <a:cs typeface="Arial Unicode MS" panose="020B0604020202020204" pitchFamily="34" charset="-128"/>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1066800"/>
            <a:ext cx="9067800" cy="5331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9" y="2362200"/>
            <a:ext cx="9063221" cy="172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07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172200"/>
            <a:ext cx="27432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6398568"/>
            <a:ext cx="4572000"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152400"/>
            <a:ext cx="45720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Enter Your Hours</a:t>
            </a:r>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060341"/>
            <a:ext cx="8839200" cy="3740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12"/>
          <p:cNvSpPr>
            <a:spLocks noChangeArrowheads="1"/>
          </p:cNvSpPr>
          <p:nvPr/>
        </p:nvSpPr>
        <p:spPr bwMode="auto">
          <a:xfrm>
            <a:off x="2438400" y="3124200"/>
            <a:ext cx="243608" cy="270272"/>
          </a:xfrm>
          <a:prstGeom prst="rect">
            <a:avLst/>
          </a:prstGeom>
          <a:noFill/>
          <a:ln w="28575" algn="ctr">
            <a:solidFill>
              <a:srgbClr val="FF0000"/>
            </a:solidFill>
            <a:miter lim="800000"/>
            <a:headEnd/>
            <a:tailEnd/>
          </a:ln>
          <a:effectLst/>
        </p:spPr>
        <p:txBody>
          <a:bodyPr wrap="square" lIns="72000" tIns="72000" rIns="72000" bIns="72000" anchor="ctr">
            <a:spAutoFit/>
          </a:bodyPr>
          <a:lstStyle/>
          <a:p>
            <a:pPr fontAlgn="base">
              <a:spcBef>
                <a:spcPct val="0"/>
              </a:spcBef>
              <a:spcAft>
                <a:spcPct val="0"/>
              </a:spcAft>
            </a:pPr>
            <a:endParaRPr lang="en-US" sz="1000" dirty="0">
              <a:solidFill>
                <a:srgbClr val="000000"/>
              </a:solidFill>
              <a:latin typeface="Arial" charset="0"/>
            </a:endParaRPr>
          </a:p>
        </p:txBody>
      </p:sp>
      <p:sp>
        <p:nvSpPr>
          <p:cNvPr id="10" name="Rectangle 9"/>
          <p:cNvSpPr>
            <a:spLocks noChangeArrowheads="1"/>
          </p:cNvSpPr>
          <p:nvPr/>
        </p:nvSpPr>
        <p:spPr bwMode="auto">
          <a:xfrm>
            <a:off x="303028" y="2286000"/>
            <a:ext cx="382772" cy="290435"/>
          </a:xfrm>
          <a:prstGeom prst="rect">
            <a:avLst/>
          </a:prstGeom>
          <a:noFill/>
          <a:ln w="28575" algn="ctr">
            <a:solidFill>
              <a:srgbClr val="FF0000"/>
            </a:solidFill>
            <a:miter lim="800000"/>
            <a:headEnd/>
            <a:tailEnd/>
          </a:ln>
          <a:effectLst/>
        </p:spPr>
        <p:txBody>
          <a:bodyPr wrap="square" lIns="72000" tIns="72000" rIns="72000" bIns="72000" anchor="ctr">
            <a:spAutoFit/>
          </a:bodyPr>
          <a:lstStyle/>
          <a:p>
            <a:pPr algn="ctr" fontAlgn="base">
              <a:spcBef>
                <a:spcPct val="0"/>
              </a:spcBef>
              <a:spcAft>
                <a:spcPct val="0"/>
              </a:spcAft>
            </a:pPr>
            <a:endParaRPr lang="en-US" sz="1000" dirty="0">
              <a:solidFill>
                <a:srgbClr val="000000"/>
              </a:solidFill>
              <a:latin typeface="Arial" charset="0"/>
            </a:endParaRPr>
          </a:p>
        </p:txBody>
      </p:sp>
      <p:sp>
        <p:nvSpPr>
          <p:cNvPr id="11" name="Rectangle 13"/>
          <p:cNvSpPr>
            <a:spLocks noChangeArrowheads="1"/>
          </p:cNvSpPr>
          <p:nvPr/>
        </p:nvSpPr>
        <p:spPr bwMode="auto">
          <a:xfrm>
            <a:off x="5486400" y="3095312"/>
            <a:ext cx="2079221" cy="299295"/>
          </a:xfrm>
          <a:prstGeom prst="rect">
            <a:avLst/>
          </a:prstGeom>
          <a:noFill/>
          <a:ln w="28575" algn="ctr">
            <a:solidFill>
              <a:srgbClr val="FF0000"/>
            </a:solidFill>
            <a:miter lim="800000"/>
            <a:headEnd/>
            <a:tailEnd/>
          </a:ln>
          <a:effectLst/>
        </p:spPr>
        <p:txBody>
          <a:bodyPr wrap="square" lIns="72000" tIns="72000" rIns="72000" bIns="72000" anchor="ctr">
            <a:spAutoFit/>
          </a:bodyPr>
          <a:lstStyle/>
          <a:p>
            <a:pPr fontAlgn="base">
              <a:spcBef>
                <a:spcPct val="0"/>
              </a:spcBef>
              <a:spcAft>
                <a:spcPct val="0"/>
              </a:spcAft>
            </a:pPr>
            <a:endParaRPr lang="en-US" sz="1000" dirty="0">
              <a:solidFill>
                <a:srgbClr val="000000"/>
              </a:solidFill>
              <a:latin typeface="Arial" charset="0"/>
            </a:endParaRPr>
          </a:p>
        </p:txBody>
      </p:sp>
      <p:sp>
        <p:nvSpPr>
          <p:cNvPr id="12" name="TextBox 11"/>
          <p:cNvSpPr txBox="1"/>
          <p:nvPr/>
        </p:nvSpPr>
        <p:spPr>
          <a:xfrm>
            <a:off x="5562600" y="3124200"/>
            <a:ext cx="1842977" cy="246221"/>
          </a:xfrm>
          <a:prstGeom prst="rect">
            <a:avLst/>
          </a:prstGeom>
          <a:noFill/>
        </p:spPr>
        <p:txBody>
          <a:bodyPr wrap="square" rtlCol="0">
            <a:spAutoFit/>
          </a:bodyPr>
          <a:lstStyle/>
          <a:p>
            <a:pPr fontAlgn="base">
              <a:spcBef>
                <a:spcPct val="0"/>
              </a:spcBef>
              <a:spcAft>
                <a:spcPct val="0"/>
              </a:spcAft>
            </a:pPr>
            <a:r>
              <a:rPr lang="en-US" sz="1000" dirty="0">
                <a:solidFill>
                  <a:srgbClr val="000000"/>
                </a:solidFill>
                <a:latin typeface="Arial" charset="0"/>
              </a:rPr>
              <a:t>9      9         9       9        9</a:t>
            </a:r>
          </a:p>
        </p:txBody>
      </p:sp>
      <p:sp>
        <p:nvSpPr>
          <p:cNvPr id="13" name="Rectangle 12"/>
          <p:cNvSpPr>
            <a:spLocks noChangeArrowheads="1"/>
          </p:cNvSpPr>
          <p:nvPr/>
        </p:nvSpPr>
        <p:spPr bwMode="auto">
          <a:xfrm>
            <a:off x="320969" y="3815505"/>
            <a:ext cx="6177057" cy="299295"/>
          </a:xfrm>
          <a:prstGeom prst="rect">
            <a:avLst/>
          </a:prstGeom>
          <a:noFill/>
          <a:ln w="28575" algn="ctr">
            <a:solidFill>
              <a:srgbClr val="FF0000"/>
            </a:solidFill>
            <a:miter lim="800000"/>
            <a:headEnd/>
            <a:tailEnd/>
          </a:ln>
          <a:effectLst/>
        </p:spPr>
        <p:txBody>
          <a:bodyPr wrap="square" lIns="72000" tIns="72000" rIns="72000" bIns="72000" anchor="ctr">
            <a:spAutoFit/>
          </a:bodyPr>
          <a:lstStyle/>
          <a:p>
            <a:pPr fontAlgn="base">
              <a:spcBef>
                <a:spcPct val="0"/>
              </a:spcBef>
              <a:spcAft>
                <a:spcPct val="0"/>
              </a:spcAft>
            </a:pPr>
            <a:endParaRPr lang="en-US" sz="1000" dirty="0">
              <a:solidFill>
                <a:srgbClr val="000000"/>
              </a:solidFill>
              <a:latin typeface="Arial" charset="0"/>
            </a:endParaRPr>
          </a:p>
        </p:txBody>
      </p:sp>
      <p:sp>
        <p:nvSpPr>
          <p:cNvPr id="14" name="Rectangle 13"/>
          <p:cNvSpPr/>
          <p:nvPr/>
        </p:nvSpPr>
        <p:spPr>
          <a:xfrm>
            <a:off x="197962" y="5257800"/>
            <a:ext cx="8663233" cy="369332"/>
          </a:xfrm>
          <a:prstGeom prst="rect">
            <a:avLst/>
          </a:prstGeom>
        </p:spPr>
        <p:txBody>
          <a:bodyPr wrap="square">
            <a:spAutoFit/>
          </a:bodyPr>
          <a:lstStyle/>
          <a:p>
            <a:pPr fontAlgn="base">
              <a:spcBef>
                <a:spcPct val="0"/>
              </a:spcBef>
              <a:spcAft>
                <a:spcPct val="0"/>
              </a:spcAft>
            </a:pPr>
            <a:r>
              <a:rPr lang="en-US" b="1" dirty="0">
                <a:solidFill>
                  <a:srgbClr val="C00000"/>
                </a:solidFill>
                <a:latin typeface="Arial" charset="0"/>
              </a:rPr>
              <a:t>Note: Entries are lost if you do not save prior to logging out.</a:t>
            </a:r>
          </a:p>
        </p:txBody>
      </p:sp>
    </p:spTree>
    <p:extLst>
      <p:ext uri="{BB962C8B-B14F-4D97-AF65-F5344CB8AC3E}">
        <p14:creationId xmlns:p14="http://schemas.microsoft.com/office/powerpoint/2010/main" val="2382432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324600"/>
            <a:ext cx="2667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3284" y="6323657"/>
            <a:ext cx="4577316" cy="229543"/>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2286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Enter Your Expenses</a:t>
            </a:r>
          </a:p>
        </p:txBody>
      </p:sp>
      <p:pic>
        <p:nvPicPr>
          <p:cNvPr id="7" name="Picture 3"/>
          <p:cNvPicPr>
            <a:picLocks noChangeAspect="1" noChangeArrowheads="1"/>
          </p:cNvPicPr>
          <p:nvPr/>
        </p:nvPicPr>
        <p:blipFill>
          <a:blip r:embed="rId2" cstate="email"/>
          <a:srcRect/>
          <a:stretch>
            <a:fillRect/>
          </a:stretch>
        </p:blipFill>
        <p:spPr bwMode="auto">
          <a:xfrm>
            <a:off x="474901" y="1507589"/>
            <a:ext cx="8135699" cy="4131211"/>
          </a:xfrm>
          <a:prstGeom prst="rect">
            <a:avLst/>
          </a:prstGeom>
          <a:noFill/>
          <a:ln w="9525">
            <a:noFill/>
            <a:miter lim="800000"/>
            <a:headEnd/>
            <a:tailEnd/>
          </a:ln>
        </p:spPr>
      </p:pic>
      <p:pic>
        <p:nvPicPr>
          <p:cNvPr id="8" name="Picture 6"/>
          <p:cNvPicPr>
            <a:picLocks noChangeAspect="1" noChangeArrowheads="1"/>
          </p:cNvPicPr>
          <p:nvPr/>
        </p:nvPicPr>
        <p:blipFill>
          <a:blip r:embed="rId3" cstate="email"/>
          <a:srcRect/>
          <a:stretch>
            <a:fillRect/>
          </a:stretch>
        </p:blipFill>
        <p:spPr bwMode="auto">
          <a:xfrm>
            <a:off x="457200" y="2057400"/>
            <a:ext cx="5810250" cy="647845"/>
          </a:xfrm>
          <a:prstGeom prst="rect">
            <a:avLst/>
          </a:prstGeom>
          <a:noFill/>
          <a:ln w="9525">
            <a:noFill/>
            <a:miter lim="800000"/>
            <a:headEnd/>
            <a:tailEnd/>
          </a:ln>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5426" y="2091418"/>
            <a:ext cx="2160374" cy="29377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6172200" y="2057400"/>
            <a:ext cx="2133600" cy="2937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FFFFFF"/>
              </a:solidFill>
            </a:endParaRPr>
          </a:p>
        </p:txBody>
      </p:sp>
    </p:spTree>
    <p:extLst>
      <p:ext uri="{BB962C8B-B14F-4D97-AF65-F5344CB8AC3E}">
        <p14:creationId xmlns:p14="http://schemas.microsoft.com/office/powerpoint/2010/main" val="3591239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6248400"/>
            <a:ext cx="2743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44548" y="6322368"/>
            <a:ext cx="4556051"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304800"/>
            <a:ext cx="5257800" cy="400110"/>
          </a:xfrm>
          <a:prstGeom prst="rect">
            <a:avLst/>
          </a:prstGeom>
        </p:spPr>
        <p:txBody>
          <a:bodyPr wrap="square">
            <a:spAutoFit/>
          </a:bodyPr>
          <a:lstStyle/>
          <a:p>
            <a:r>
              <a:rPr lang="en-US" sz="2000" b="1" dirty="0">
                <a:solidFill>
                  <a:schemeClr val="bg1"/>
                </a:solidFill>
              </a:rPr>
              <a:t>How to claim relocation expenses in </a:t>
            </a:r>
            <a:r>
              <a:rPr lang="en-US" sz="2000" b="1" dirty="0" err="1">
                <a:solidFill>
                  <a:schemeClr val="bg1"/>
                </a:solidFill>
              </a:rPr>
              <a:t>MyTE</a:t>
            </a:r>
            <a:endParaRPr lang="en-US" sz="2000" b="1" dirty="0">
              <a:solidFill>
                <a:schemeClr val="bg1"/>
              </a:solidFill>
            </a:endParaRPr>
          </a:p>
        </p:txBody>
      </p:sp>
      <p:sp>
        <p:nvSpPr>
          <p:cNvPr id="7" name="TextBox 6"/>
          <p:cNvSpPr txBox="1"/>
          <p:nvPr/>
        </p:nvSpPr>
        <p:spPr>
          <a:xfrm>
            <a:off x="152400" y="1066800"/>
            <a:ext cx="8763000" cy="5832366"/>
          </a:xfrm>
          <a:prstGeom prst="rect">
            <a:avLst/>
          </a:prstGeom>
          <a:noFill/>
        </p:spPr>
        <p:txBody>
          <a:bodyPr wrap="square" rtlCol="0">
            <a:spAutoFit/>
          </a:bodyPr>
          <a:lstStyle/>
          <a:p>
            <a:endParaRPr lang="en-US" b="1" dirty="0">
              <a:solidFill>
                <a:schemeClr val="bg2">
                  <a:lumMod val="25000"/>
                </a:schemeClr>
              </a:solidFill>
              <a:latin typeface="Rotis"/>
            </a:endParaRPr>
          </a:p>
          <a:p>
            <a:pPr marL="228600" indent="-228600">
              <a:buFont typeface="+mj-lt"/>
              <a:buAutoNum type="arabicPeriod"/>
            </a:pPr>
            <a:r>
              <a:rPr lang="en-US" sz="1300" dirty="0">
                <a:solidFill>
                  <a:schemeClr val="bg2">
                    <a:lumMod val="25000"/>
                  </a:schemeClr>
                </a:solidFill>
              </a:rPr>
              <a:t>Relocation Expenses can be claimed through </a:t>
            </a:r>
            <a:r>
              <a:rPr lang="en-US" sz="1300" dirty="0">
                <a:solidFill>
                  <a:schemeClr val="bg2">
                    <a:lumMod val="25000"/>
                  </a:schemeClr>
                </a:solidFill>
                <a:hlinkClick r:id="rId2"/>
              </a:rPr>
              <a:t>https://myte.accenture.com</a:t>
            </a:r>
            <a:r>
              <a:rPr lang="en-US" sz="1300" dirty="0">
                <a:solidFill>
                  <a:schemeClr val="bg2">
                    <a:lumMod val="25000"/>
                  </a:schemeClr>
                </a:solidFill>
              </a:rPr>
              <a:t> –under - &gt; </a:t>
            </a:r>
            <a:r>
              <a:rPr lang="en-US" sz="1300" b="1" dirty="0">
                <a:solidFill>
                  <a:schemeClr val="bg2">
                    <a:lumMod val="25000"/>
                  </a:schemeClr>
                </a:solidFill>
              </a:rPr>
              <a:t>Add Expense -&gt; Other Expense &gt; Relocation Expense</a:t>
            </a:r>
            <a:r>
              <a:rPr lang="en-US" sz="1300" dirty="0">
                <a:solidFill>
                  <a:schemeClr val="bg2">
                    <a:lumMod val="25000"/>
                  </a:schemeClr>
                </a:solidFill>
              </a:rPr>
              <a:t>.</a:t>
            </a:r>
          </a:p>
          <a:p>
            <a:pPr marL="228600" indent="-228600">
              <a:buFont typeface="+mj-lt"/>
              <a:buAutoNum type="arabicPeriod"/>
            </a:pPr>
            <a:endParaRPr lang="en-US" sz="1300" dirty="0">
              <a:solidFill>
                <a:schemeClr val="bg2">
                  <a:lumMod val="25000"/>
                </a:schemeClr>
              </a:solidFill>
            </a:endParaRPr>
          </a:p>
          <a:p>
            <a:pPr marL="228600" indent="-228600">
              <a:buFont typeface="+mj-lt"/>
              <a:buAutoNum type="arabicPeriod"/>
            </a:pPr>
            <a:r>
              <a:rPr lang="en-US" sz="1300" u="sng" dirty="0">
                <a:solidFill>
                  <a:schemeClr val="bg2">
                    <a:lumMod val="25000"/>
                  </a:schemeClr>
                </a:solidFill>
              </a:rPr>
              <a:t>Relocation expenses for </a:t>
            </a:r>
            <a:r>
              <a:rPr lang="en-US" sz="1300" b="1" u="sng" dirty="0">
                <a:solidFill>
                  <a:schemeClr val="bg2">
                    <a:lumMod val="25000"/>
                  </a:schemeClr>
                </a:solidFill>
              </a:rPr>
              <a:t>Transport</a:t>
            </a:r>
            <a:r>
              <a:rPr lang="en-US" sz="1300" u="sng" dirty="0">
                <a:solidFill>
                  <a:schemeClr val="bg2">
                    <a:lumMod val="25000"/>
                  </a:schemeClr>
                </a:solidFill>
              </a:rPr>
              <a:t> and </a:t>
            </a:r>
            <a:r>
              <a:rPr lang="en-US" sz="1300" b="1" u="sng" dirty="0">
                <a:solidFill>
                  <a:schemeClr val="bg2">
                    <a:lumMod val="25000"/>
                  </a:schemeClr>
                </a:solidFill>
              </a:rPr>
              <a:t>Brokerage</a:t>
            </a:r>
            <a:r>
              <a:rPr lang="en-US" sz="1300" u="sng" dirty="0">
                <a:solidFill>
                  <a:schemeClr val="bg2">
                    <a:lumMod val="25000"/>
                  </a:schemeClr>
                </a:solidFill>
              </a:rPr>
              <a:t> should be claimed in one single line item. </a:t>
            </a:r>
            <a:r>
              <a:rPr lang="en-US" sz="1300" dirty="0">
                <a:solidFill>
                  <a:schemeClr val="bg2">
                    <a:lumMod val="25000"/>
                  </a:schemeClr>
                </a:solidFill>
              </a:rPr>
              <a:t>You should however mention in </a:t>
            </a:r>
            <a:r>
              <a:rPr lang="en-US" sz="1300" u="sng" dirty="0">
                <a:solidFill>
                  <a:schemeClr val="bg2">
                    <a:lumMod val="25000"/>
                  </a:schemeClr>
                </a:solidFill>
              </a:rPr>
              <a:t>‘</a:t>
            </a:r>
            <a:r>
              <a:rPr lang="en-US" sz="1300" b="1" dirty="0">
                <a:solidFill>
                  <a:schemeClr val="bg2">
                    <a:lumMod val="25000"/>
                  </a:schemeClr>
                </a:solidFill>
              </a:rPr>
              <a:t>Description’ Field</a:t>
            </a:r>
            <a:r>
              <a:rPr lang="en-US" sz="1300" dirty="0">
                <a:solidFill>
                  <a:schemeClr val="bg2">
                    <a:lumMod val="25000"/>
                  </a:schemeClr>
                </a:solidFill>
              </a:rPr>
              <a:t> the breakup of expense claims. For e.g. If you have claimed 20000 towards transport &amp; Brokerage, you should clarify that 10,000 is for Transport and 10000 for Brokerage etc.</a:t>
            </a:r>
          </a:p>
          <a:p>
            <a:pPr marL="228600" indent="-228600">
              <a:buFont typeface="+mj-lt"/>
              <a:buAutoNum type="arabicPeriod"/>
            </a:pPr>
            <a:endParaRPr lang="en-US" sz="1300" dirty="0">
              <a:solidFill>
                <a:schemeClr val="bg2">
                  <a:lumMod val="25000"/>
                </a:schemeClr>
              </a:solidFill>
            </a:endParaRPr>
          </a:p>
          <a:p>
            <a:pPr marL="228600" indent="-228600">
              <a:buFont typeface="+mj-lt"/>
              <a:buAutoNum type="arabicPeriod"/>
            </a:pPr>
            <a:r>
              <a:rPr lang="en-US" sz="1300" dirty="0">
                <a:solidFill>
                  <a:schemeClr val="bg2">
                    <a:lumMod val="25000"/>
                  </a:schemeClr>
                </a:solidFill>
              </a:rPr>
              <a:t>Accommodation and Per diems need to claimed in separate lines items in MyTE and should not be included with any other claim.</a:t>
            </a:r>
          </a:p>
          <a:p>
            <a:pPr marL="228600" indent="-228600">
              <a:buFont typeface="+mj-lt"/>
              <a:buAutoNum type="arabicPeriod"/>
            </a:pPr>
            <a:endParaRPr lang="en-US" sz="1300" dirty="0">
              <a:solidFill>
                <a:schemeClr val="bg2">
                  <a:lumMod val="25000"/>
                </a:schemeClr>
              </a:solidFill>
            </a:endParaRPr>
          </a:p>
          <a:p>
            <a:pPr marL="228600" indent="-228600">
              <a:buFont typeface="+mj-lt"/>
              <a:buAutoNum type="arabicPeriod"/>
            </a:pPr>
            <a:r>
              <a:rPr lang="en-US" sz="1300" dirty="0">
                <a:solidFill>
                  <a:schemeClr val="bg2">
                    <a:lumMod val="25000"/>
                  </a:schemeClr>
                </a:solidFill>
              </a:rPr>
              <a:t>For new joiners claiming relocation expenses, the date of relocation should be not be less than your Date of Joining. If your relocation happened before your date of joining, you should still select the DOJ as ‘From’ date in MyTE.</a:t>
            </a:r>
          </a:p>
          <a:p>
            <a:pPr marL="228600" indent="-228600">
              <a:buFont typeface="+mj-lt"/>
              <a:buAutoNum type="arabicPeriod"/>
            </a:pPr>
            <a:endParaRPr lang="en-US" sz="1300" dirty="0">
              <a:solidFill>
                <a:schemeClr val="bg2">
                  <a:lumMod val="25000"/>
                </a:schemeClr>
              </a:solidFill>
            </a:endParaRPr>
          </a:p>
          <a:p>
            <a:pPr marL="228600" indent="-228600">
              <a:buFont typeface="+mj-lt"/>
              <a:buAutoNum type="arabicPeriod"/>
            </a:pPr>
            <a:r>
              <a:rPr lang="en-US" sz="1300" dirty="0">
                <a:solidFill>
                  <a:schemeClr val="bg2">
                    <a:lumMod val="25000"/>
                  </a:schemeClr>
                </a:solidFill>
              </a:rPr>
              <a:t>Once you have successfully claimed the expense and your time report has been submitted, </a:t>
            </a:r>
          </a:p>
          <a:p>
            <a:pPr marL="1085850" lvl="2" indent="-171450">
              <a:buFont typeface="Arial" panose="020B0604020202020204" pitchFamily="34" charset="0"/>
              <a:buChar char="•"/>
            </a:pPr>
            <a:r>
              <a:rPr lang="en-US" sz="1300" b="1" dirty="0">
                <a:solidFill>
                  <a:schemeClr val="bg2">
                    <a:lumMod val="25000"/>
                  </a:schemeClr>
                </a:solidFill>
              </a:rPr>
              <a:t>Take a print out </a:t>
            </a:r>
            <a:r>
              <a:rPr lang="en-US" sz="1300" dirty="0">
                <a:solidFill>
                  <a:schemeClr val="bg2">
                    <a:lumMod val="25000"/>
                  </a:schemeClr>
                </a:solidFill>
              </a:rPr>
              <a:t>of the MyTE expense page, </a:t>
            </a:r>
          </a:p>
          <a:p>
            <a:pPr marL="1085850" lvl="2" indent="-171450">
              <a:buFont typeface="Arial" panose="020B0604020202020204" pitchFamily="34" charset="0"/>
              <a:buChar char="•"/>
            </a:pPr>
            <a:r>
              <a:rPr lang="en-US" sz="1300" b="1" dirty="0">
                <a:solidFill>
                  <a:schemeClr val="bg2">
                    <a:lumMod val="25000"/>
                  </a:schemeClr>
                </a:solidFill>
              </a:rPr>
              <a:t>Attach the original relocation bills</a:t>
            </a:r>
            <a:r>
              <a:rPr lang="en-US" sz="1300" dirty="0">
                <a:solidFill>
                  <a:schemeClr val="bg2">
                    <a:lumMod val="25000"/>
                  </a:schemeClr>
                </a:solidFill>
              </a:rPr>
              <a:t>, challans etc. </a:t>
            </a:r>
            <a:r>
              <a:rPr lang="en-US" sz="1300" b="1" dirty="0">
                <a:solidFill>
                  <a:schemeClr val="bg2">
                    <a:lumMod val="25000"/>
                  </a:schemeClr>
                </a:solidFill>
              </a:rPr>
              <a:t>(Details in next slide)</a:t>
            </a:r>
          </a:p>
          <a:p>
            <a:pPr marL="1085850" lvl="2" indent="-171450">
              <a:buFont typeface="Arial" panose="020B0604020202020204" pitchFamily="34" charset="0"/>
              <a:buChar char="•"/>
            </a:pPr>
            <a:r>
              <a:rPr lang="en-US" sz="1300" dirty="0">
                <a:solidFill>
                  <a:schemeClr val="bg2">
                    <a:lumMod val="25000"/>
                  </a:schemeClr>
                </a:solidFill>
              </a:rPr>
              <a:t>It advisable to </a:t>
            </a:r>
            <a:r>
              <a:rPr lang="en-US" sz="1300" b="1" dirty="0">
                <a:solidFill>
                  <a:schemeClr val="bg2">
                    <a:lumMod val="25000"/>
                  </a:schemeClr>
                </a:solidFill>
              </a:rPr>
              <a:t>retain photocopy </a:t>
            </a:r>
            <a:r>
              <a:rPr lang="en-US" sz="1300" dirty="0">
                <a:solidFill>
                  <a:schemeClr val="bg2">
                    <a:lumMod val="25000"/>
                  </a:schemeClr>
                </a:solidFill>
              </a:rPr>
              <a:t>of receipts for your reference.</a:t>
            </a:r>
          </a:p>
          <a:p>
            <a:pPr marL="1085850" lvl="2" indent="-171450">
              <a:buFont typeface="Arial" panose="020B0604020202020204" pitchFamily="34" charset="0"/>
              <a:buChar char="•"/>
            </a:pPr>
            <a:r>
              <a:rPr lang="en-US" sz="1300" dirty="0">
                <a:solidFill>
                  <a:schemeClr val="bg2">
                    <a:lumMod val="25000"/>
                  </a:schemeClr>
                </a:solidFill>
              </a:rPr>
              <a:t>Put the </a:t>
            </a:r>
            <a:r>
              <a:rPr lang="en-US" sz="1300" b="1" dirty="0">
                <a:solidFill>
                  <a:schemeClr val="bg2">
                    <a:lumMod val="25000"/>
                  </a:schemeClr>
                </a:solidFill>
              </a:rPr>
              <a:t>original receipts </a:t>
            </a:r>
            <a:r>
              <a:rPr lang="en-US" sz="1300" dirty="0">
                <a:solidFill>
                  <a:schemeClr val="bg2">
                    <a:lumMod val="25000"/>
                  </a:schemeClr>
                </a:solidFill>
              </a:rPr>
              <a:t>in the </a:t>
            </a:r>
            <a:r>
              <a:rPr lang="en-US" sz="1300" b="1" dirty="0">
                <a:solidFill>
                  <a:schemeClr val="bg2">
                    <a:lumMod val="25000"/>
                  </a:schemeClr>
                </a:solidFill>
              </a:rPr>
              <a:t>expense envelope</a:t>
            </a:r>
            <a:r>
              <a:rPr lang="en-US" sz="1300" dirty="0">
                <a:solidFill>
                  <a:schemeClr val="bg2">
                    <a:lumMod val="25000"/>
                  </a:schemeClr>
                </a:solidFill>
              </a:rPr>
              <a:t> available at Accenture mailroom across all Accenture facilities.</a:t>
            </a:r>
          </a:p>
          <a:p>
            <a:pPr marL="1085850" lvl="2" indent="-171450">
              <a:buFont typeface="Arial" panose="020B0604020202020204" pitchFamily="34" charset="0"/>
              <a:buChar char="•"/>
            </a:pPr>
            <a:r>
              <a:rPr lang="en-US" sz="1300" dirty="0">
                <a:solidFill>
                  <a:schemeClr val="bg2">
                    <a:lumMod val="25000"/>
                  </a:schemeClr>
                </a:solidFill>
              </a:rPr>
              <a:t>Drop the envelope in </a:t>
            </a:r>
            <a:r>
              <a:rPr lang="en-US" sz="1300" b="1" dirty="0">
                <a:solidFill>
                  <a:schemeClr val="bg2">
                    <a:lumMod val="25000"/>
                  </a:schemeClr>
                </a:solidFill>
              </a:rPr>
              <a:t>MyTE drop box</a:t>
            </a:r>
            <a:r>
              <a:rPr lang="en-US" sz="1300" dirty="0">
                <a:solidFill>
                  <a:schemeClr val="bg2">
                    <a:lumMod val="25000"/>
                  </a:schemeClr>
                </a:solidFill>
              </a:rPr>
              <a:t> which is available in all Accenture facilities.</a:t>
            </a:r>
          </a:p>
          <a:p>
            <a:pPr marL="1085850" lvl="2" indent="-171450">
              <a:buFont typeface="Arial" panose="020B0604020202020204" pitchFamily="34" charset="0"/>
              <a:buChar char="•"/>
            </a:pPr>
            <a:r>
              <a:rPr lang="en-US" sz="1300" dirty="0">
                <a:solidFill>
                  <a:schemeClr val="bg2">
                    <a:lumMod val="25000"/>
                  </a:schemeClr>
                </a:solidFill>
              </a:rPr>
              <a:t>Expense will be reimbursed once envelope reaches the MyTE team (which may take 5 to 7 working days).</a:t>
            </a:r>
          </a:p>
          <a:p>
            <a:pPr marL="228600" indent="-228600">
              <a:buFont typeface="+mj-lt"/>
              <a:buAutoNum type="arabicPeriod"/>
            </a:pPr>
            <a:endParaRPr lang="en-US" sz="1300" dirty="0">
              <a:solidFill>
                <a:schemeClr val="bg2">
                  <a:lumMod val="25000"/>
                </a:schemeClr>
              </a:solidFill>
            </a:endParaRPr>
          </a:p>
          <a:p>
            <a:r>
              <a:rPr lang="en-US" sz="1300" dirty="0">
                <a:solidFill>
                  <a:schemeClr val="bg2">
                    <a:lumMod val="25000"/>
                  </a:schemeClr>
                </a:solidFill>
              </a:rPr>
              <a:t>You can check status of envelope by logging into  </a:t>
            </a:r>
            <a:r>
              <a:rPr lang="en-US" sz="1300" dirty="0" err="1">
                <a:solidFill>
                  <a:schemeClr val="bg2">
                    <a:lumMod val="25000"/>
                  </a:schemeClr>
                </a:solidFill>
              </a:rPr>
              <a:t>Allsec</a:t>
            </a:r>
            <a:r>
              <a:rPr lang="en-US" sz="1300" dirty="0">
                <a:solidFill>
                  <a:schemeClr val="bg2">
                    <a:lumMod val="25000"/>
                  </a:schemeClr>
                </a:solidFill>
              </a:rPr>
              <a:t> - </a:t>
            </a:r>
            <a:r>
              <a:rPr lang="en-US" sz="1300" dirty="0">
                <a:solidFill>
                  <a:schemeClr val="bg2">
                    <a:lumMod val="25000"/>
                  </a:schemeClr>
                </a:solidFill>
                <a:hlinkClick r:id="rId3"/>
              </a:rPr>
              <a:t>https://smartpay.allsectech.com/accenturelogin</a:t>
            </a:r>
            <a:r>
              <a:rPr lang="en-US" sz="1300" dirty="0">
                <a:solidFill>
                  <a:schemeClr val="bg2">
                    <a:lumMod val="25000"/>
                  </a:schemeClr>
                </a:solidFill>
              </a:rPr>
              <a:t>  and GO TO -&gt; </a:t>
            </a:r>
            <a:r>
              <a:rPr lang="en-US" sz="1300" b="1" dirty="0">
                <a:solidFill>
                  <a:schemeClr val="bg2">
                    <a:lumMod val="25000"/>
                  </a:schemeClr>
                </a:solidFill>
              </a:rPr>
              <a:t>Reimbursements -&gt; Document tracking, under “MYTE” heading -&gt; ‘Period’ column </a:t>
            </a:r>
            <a:r>
              <a:rPr lang="en-US" sz="1300" u="sng" dirty="0">
                <a:solidFill>
                  <a:schemeClr val="bg2">
                    <a:lumMod val="25000"/>
                  </a:schemeClr>
                </a:solidFill>
              </a:rPr>
              <a:t>(</a:t>
            </a:r>
            <a:r>
              <a:rPr lang="en-US" sz="1300" b="1" dirty="0"/>
              <a:t>If the period in which expenses are claimed is not reflecting in the below list, the envelope is yet to reach the team)</a:t>
            </a:r>
            <a:endParaRPr lang="en-US" sz="1300" dirty="0"/>
          </a:p>
          <a:p>
            <a:endParaRPr lang="en-US" sz="1200" dirty="0">
              <a:solidFill>
                <a:schemeClr val="bg2">
                  <a:lumMod val="25000"/>
                </a:schemeClr>
              </a:solidFill>
              <a:latin typeface="Rotis"/>
            </a:endParaRPr>
          </a:p>
          <a:p>
            <a:endParaRPr lang="en-US" dirty="0"/>
          </a:p>
        </p:txBody>
      </p:sp>
    </p:spTree>
    <p:extLst>
      <p:ext uri="{BB962C8B-B14F-4D97-AF65-F5344CB8AC3E}">
        <p14:creationId xmlns:p14="http://schemas.microsoft.com/office/powerpoint/2010/main" val="338370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6248400"/>
            <a:ext cx="2514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138223" y="6398568"/>
            <a:ext cx="4586177"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76200" y="240268"/>
            <a:ext cx="5867400" cy="400110"/>
          </a:xfrm>
          <a:prstGeom prst="rect">
            <a:avLst/>
          </a:prstGeom>
        </p:spPr>
        <p:txBody>
          <a:bodyPr wrap="square">
            <a:spAutoFit/>
          </a:bodyPr>
          <a:lstStyle/>
          <a:p>
            <a:r>
              <a:rPr lang="en-US" sz="2000" b="1" dirty="0">
                <a:solidFill>
                  <a:schemeClr val="bg1"/>
                </a:solidFill>
              </a:rPr>
              <a:t>Important points for Claiming Relocation Expenses</a:t>
            </a:r>
          </a:p>
        </p:txBody>
      </p:sp>
      <p:sp>
        <p:nvSpPr>
          <p:cNvPr id="6" name="TextBox 5"/>
          <p:cNvSpPr txBox="1"/>
          <p:nvPr/>
        </p:nvSpPr>
        <p:spPr>
          <a:xfrm>
            <a:off x="265814" y="1198867"/>
            <a:ext cx="8542341" cy="5323573"/>
          </a:xfrm>
          <a:prstGeom prst="rect">
            <a:avLst/>
          </a:prstGeom>
          <a:noFill/>
        </p:spPr>
        <p:txBody>
          <a:bodyPr wrap="square" rtlCol="0">
            <a:spAutoFit/>
          </a:bodyPr>
          <a:lstStyle/>
          <a:p>
            <a:pPr marL="342900" indent="-342900">
              <a:buFont typeface="+mj-lt"/>
              <a:buAutoNum type="arabicPeriod"/>
            </a:pPr>
            <a:r>
              <a:rPr lang="en-US" sz="1250" b="1" dirty="0">
                <a:solidFill>
                  <a:schemeClr val="bg2">
                    <a:lumMod val="25000"/>
                  </a:schemeClr>
                </a:solidFill>
              </a:rPr>
              <a:t>Eligibility</a:t>
            </a:r>
            <a:r>
              <a:rPr lang="en-US" sz="1250" dirty="0">
                <a:solidFill>
                  <a:schemeClr val="bg2">
                    <a:lumMod val="25000"/>
                  </a:schemeClr>
                </a:solidFill>
              </a:rPr>
              <a:t> (monetary limit and types of claimable expenses) to be confirmed by respective </a:t>
            </a:r>
            <a:r>
              <a:rPr lang="en-US" sz="1250" b="1" dirty="0">
                <a:solidFill>
                  <a:schemeClr val="bg2">
                    <a:lumMod val="25000"/>
                  </a:schemeClr>
                </a:solidFill>
              </a:rPr>
              <a:t>People Advisor/Relocation scheduler.</a:t>
            </a:r>
          </a:p>
          <a:p>
            <a:pPr marL="342900" indent="-342900">
              <a:buFont typeface="+mj-lt"/>
              <a:buAutoNum type="arabicPeriod"/>
            </a:pPr>
            <a:endParaRPr lang="en-US" sz="1250" dirty="0">
              <a:solidFill>
                <a:schemeClr val="bg2">
                  <a:lumMod val="25000"/>
                </a:schemeClr>
              </a:solidFill>
            </a:endParaRPr>
          </a:p>
          <a:p>
            <a:pPr marL="342900" indent="-342900">
              <a:buFont typeface="+mj-lt"/>
              <a:buAutoNum type="arabicPeriod"/>
            </a:pPr>
            <a:r>
              <a:rPr lang="en-US" sz="1250" dirty="0">
                <a:solidFill>
                  <a:schemeClr val="bg2">
                    <a:lumMod val="25000"/>
                  </a:schemeClr>
                </a:solidFill>
              </a:rPr>
              <a:t>Employees </a:t>
            </a:r>
            <a:r>
              <a:rPr lang="en-US" sz="1250" b="1" dirty="0">
                <a:solidFill>
                  <a:schemeClr val="bg2">
                    <a:lumMod val="25000"/>
                  </a:schemeClr>
                </a:solidFill>
              </a:rPr>
              <a:t>should not</a:t>
            </a:r>
            <a:r>
              <a:rPr lang="en-US" sz="1250" dirty="0">
                <a:solidFill>
                  <a:schemeClr val="bg2">
                    <a:lumMod val="25000"/>
                  </a:schemeClr>
                </a:solidFill>
              </a:rPr>
              <a:t> claim relocation expenses </a:t>
            </a:r>
            <a:r>
              <a:rPr lang="en-US" sz="1250" b="1" dirty="0">
                <a:solidFill>
                  <a:schemeClr val="bg2">
                    <a:lumMod val="25000"/>
                  </a:schemeClr>
                </a:solidFill>
              </a:rPr>
              <a:t>more than their eligibility.</a:t>
            </a:r>
          </a:p>
          <a:p>
            <a:pPr marL="342900" indent="-342900">
              <a:buFont typeface="+mj-lt"/>
              <a:buAutoNum type="arabicPeriod"/>
            </a:pPr>
            <a:endParaRPr lang="en-US" sz="1250" dirty="0">
              <a:solidFill>
                <a:schemeClr val="bg2">
                  <a:lumMod val="25000"/>
                </a:schemeClr>
              </a:solidFill>
            </a:endParaRPr>
          </a:p>
          <a:p>
            <a:pPr marL="342900" indent="-342900">
              <a:buFont typeface="+mj-lt"/>
              <a:buAutoNum type="arabicPeriod"/>
            </a:pPr>
            <a:r>
              <a:rPr lang="en-US" sz="1250" b="1" dirty="0">
                <a:solidFill>
                  <a:schemeClr val="bg2">
                    <a:lumMod val="25000"/>
                  </a:schemeClr>
                </a:solidFill>
              </a:rPr>
              <a:t>Original supporting </a:t>
            </a:r>
            <a:r>
              <a:rPr lang="en-US" sz="1250" dirty="0">
                <a:solidFill>
                  <a:schemeClr val="bg2">
                    <a:lumMod val="25000"/>
                  </a:schemeClr>
                </a:solidFill>
              </a:rPr>
              <a:t>(bills) along with the copy of offer letter which mentions claiming of relocation expenses.</a:t>
            </a:r>
          </a:p>
          <a:p>
            <a:pPr marL="342900" indent="-342900">
              <a:buFont typeface="+mj-lt"/>
              <a:buAutoNum type="arabicPeriod"/>
            </a:pPr>
            <a:endParaRPr lang="en-US" sz="1250" dirty="0">
              <a:solidFill>
                <a:schemeClr val="bg2">
                  <a:lumMod val="25000"/>
                </a:schemeClr>
              </a:solidFill>
            </a:endParaRPr>
          </a:p>
          <a:p>
            <a:pPr marL="342900" indent="-342900">
              <a:buFont typeface="+mj-lt"/>
              <a:buAutoNum type="arabicPeriod"/>
            </a:pPr>
            <a:r>
              <a:rPr lang="en-US" sz="1250" b="1" dirty="0" err="1">
                <a:solidFill>
                  <a:schemeClr val="bg2">
                    <a:lumMod val="25000"/>
                  </a:schemeClr>
                </a:solidFill>
              </a:rPr>
              <a:t>WBSe</a:t>
            </a:r>
            <a:r>
              <a:rPr lang="en-US" sz="1250" dirty="0">
                <a:solidFill>
                  <a:schemeClr val="bg2">
                    <a:lumMod val="25000"/>
                  </a:schemeClr>
                </a:solidFill>
              </a:rPr>
              <a:t> for Relocation expenses should be taken from </a:t>
            </a:r>
            <a:r>
              <a:rPr lang="en-US" sz="1250" b="1" dirty="0">
                <a:solidFill>
                  <a:schemeClr val="bg2">
                    <a:lumMod val="25000"/>
                  </a:schemeClr>
                </a:solidFill>
              </a:rPr>
              <a:t>People Advisor/Relocation scheduler. </a:t>
            </a:r>
          </a:p>
          <a:p>
            <a:pPr marL="342900" indent="-342900">
              <a:buFont typeface="+mj-lt"/>
              <a:buAutoNum type="arabicPeriod"/>
            </a:pPr>
            <a:endParaRPr lang="en-US" sz="1250" dirty="0">
              <a:solidFill>
                <a:schemeClr val="bg2">
                  <a:lumMod val="25000"/>
                </a:schemeClr>
              </a:solidFill>
            </a:endParaRPr>
          </a:p>
          <a:p>
            <a:pPr marL="342900" indent="-342900">
              <a:buFont typeface="+mj-lt"/>
              <a:buAutoNum type="arabicPeriod"/>
            </a:pPr>
            <a:r>
              <a:rPr lang="en-US" sz="1250" dirty="0">
                <a:solidFill>
                  <a:schemeClr val="bg2">
                    <a:lumMod val="25000"/>
                  </a:schemeClr>
                </a:solidFill>
              </a:rPr>
              <a:t>Relocation expenses should be claimed </a:t>
            </a:r>
            <a:r>
              <a:rPr lang="en-US" sz="1250" b="1" dirty="0">
                <a:solidFill>
                  <a:schemeClr val="bg2">
                    <a:lumMod val="25000"/>
                  </a:schemeClr>
                </a:solidFill>
              </a:rPr>
              <a:t>within 3 months from the DOJ/date of relocation.</a:t>
            </a:r>
          </a:p>
          <a:p>
            <a:pPr marL="342900" indent="-342900">
              <a:buFont typeface="+mj-lt"/>
              <a:buAutoNum type="arabicPeriod"/>
            </a:pPr>
            <a:endParaRPr lang="en-US" sz="1250" b="1" dirty="0">
              <a:solidFill>
                <a:schemeClr val="bg2">
                  <a:lumMod val="25000"/>
                </a:schemeClr>
              </a:solidFill>
            </a:endParaRPr>
          </a:p>
          <a:p>
            <a:pPr marL="342900" indent="-342900">
              <a:buFont typeface="+mj-lt"/>
              <a:buAutoNum type="arabicPeriod"/>
            </a:pPr>
            <a:r>
              <a:rPr lang="en-US" sz="1250" dirty="0">
                <a:solidFill>
                  <a:schemeClr val="bg2">
                    <a:lumMod val="25000"/>
                  </a:schemeClr>
                </a:solidFill>
              </a:rPr>
              <a:t>Please note there is a limit on the amount that you can claim under relocation </a:t>
            </a:r>
            <a:r>
              <a:rPr lang="en-US" sz="1250" dirty="0" err="1">
                <a:solidFill>
                  <a:schemeClr val="bg2">
                    <a:lumMod val="25000"/>
                  </a:schemeClr>
                </a:solidFill>
              </a:rPr>
              <a:t>WBSe</a:t>
            </a:r>
            <a:r>
              <a:rPr lang="en-US" sz="1250" dirty="0">
                <a:solidFill>
                  <a:schemeClr val="bg2">
                    <a:lumMod val="25000"/>
                  </a:schemeClr>
                </a:solidFill>
              </a:rPr>
              <a:t>. You can contact your People Advisor or scheduler for getting the limits reinstated in case of reversals/rejections of claims.</a:t>
            </a:r>
            <a:endParaRPr lang="en-US" sz="1250" b="1" dirty="0">
              <a:solidFill>
                <a:schemeClr val="bg2">
                  <a:lumMod val="25000"/>
                </a:schemeClr>
              </a:solidFill>
            </a:endParaRPr>
          </a:p>
          <a:p>
            <a:pPr marL="342900" indent="-342900">
              <a:buFont typeface="+mj-lt"/>
              <a:buAutoNum type="arabicPeriod"/>
            </a:pPr>
            <a:endParaRPr lang="en-US" sz="1250" dirty="0">
              <a:solidFill>
                <a:schemeClr val="bg2">
                  <a:lumMod val="25000"/>
                </a:schemeClr>
              </a:solidFill>
            </a:endParaRPr>
          </a:p>
          <a:p>
            <a:pPr marL="342900" indent="-342900">
              <a:buFont typeface="+mj-lt"/>
              <a:buAutoNum type="arabicPeriod"/>
            </a:pPr>
            <a:r>
              <a:rPr lang="en-US" sz="1250" b="1" u="sng" dirty="0">
                <a:solidFill>
                  <a:srgbClr val="FF0000"/>
                </a:solidFill>
              </a:rPr>
              <a:t>Proof required to avoid rejection of Relocation Expense</a:t>
            </a:r>
            <a:r>
              <a:rPr lang="en-US" sz="1250" b="1" dirty="0">
                <a:solidFill>
                  <a:srgbClr val="FF0000"/>
                </a:solidFill>
              </a:rPr>
              <a:t>:</a:t>
            </a:r>
          </a:p>
          <a:p>
            <a:pPr marL="342900" indent="-342900">
              <a:buFont typeface="+mj-lt"/>
              <a:buAutoNum type="arabicPeriod"/>
            </a:pPr>
            <a:endParaRPr lang="en-US" sz="1250" dirty="0">
              <a:solidFill>
                <a:schemeClr val="bg2">
                  <a:lumMod val="25000"/>
                </a:schemeClr>
              </a:solidFill>
            </a:endParaRPr>
          </a:p>
          <a:p>
            <a:pPr marL="1257300" lvl="2" indent="-342900">
              <a:buFont typeface="+mj-lt"/>
              <a:buAutoNum type="arabicPeriod"/>
            </a:pPr>
            <a:r>
              <a:rPr lang="en-US" sz="1250" dirty="0">
                <a:solidFill>
                  <a:schemeClr val="bg2">
                    <a:lumMod val="25000"/>
                  </a:schemeClr>
                </a:solidFill>
              </a:rPr>
              <a:t>For a </a:t>
            </a:r>
            <a:r>
              <a:rPr lang="en-US" sz="1250" b="1" dirty="0">
                <a:solidFill>
                  <a:schemeClr val="bg2">
                    <a:lumMod val="25000"/>
                  </a:schemeClr>
                </a:solidFill>
              </a:rPr>
              <a:t>Transportation</a:t>
            </a:r>
            <a:r>
              <a:rPr lang="en-US" sz="1250" dirty="0">
                <a:solidFill>
                  <a:schemeClr val="bg2">
                    <a:lumMod val="25000"/>
                  </a:schemeClr>
                </a:solidFill>
              </a:rPr>
              <a:t> (relocation)expense to be cleared, one needs to include </a:t>
            </a:r>
          </a:p>
          <a:p>
            <a:pPr marL="1714500" lvl="3" indent="-342900">
              <a:buFont typeface="+mj-lt"/>
              <a:buAutoNum type="alphaLcPeriod"/>
            </a:pPr>
            <a:r>
              <a:rPr lang="en-US" sz="1250" b="1" dirty="0">
                <a:solidFill>
                  <a:schemeClr val="bg2">
                    <a:lumMod val="25000"/>
                  </a:schemeClr>
                </a:solidFill>
              </a:rPr>
              <a:t>LR (Lorry Receipt) copy/Challan </a:t>
            </a:r>
          </a:p>
          <a:p>
            <a:pPr marL="1714500" lvl="3" indent="-342900">
              <a:buFont typeface="+mj-lt"/>
              <a:buAutoNum type="alphaLcPeriod"/>
            </a:pPr>
            <a:r>
              <a:rPr lang="en-US" sz="1250" b="1" dirty="0">
                <a:solidFill>
                  <a:schemeClr val="bg2">
                    <a:lumMod val="25000"/>
                  </a:schemeClr>
                </a:solidFill>
              </a:rPr>
              <a:t>Packaging slip </a:t>
            </a:r>
            <a:r>
              <a:rPr lang="en-US" sz="1250" dirty="0">
                <a:solidFill>
                  <a:schemeClr val="bg2">
                    <a:lumMod val="25000"/>
                  </a:schemeClr>
                </a:solidFill>
              </a:rPr>
              <a:t>(details of goods transported),</a:t>
            </a:r>
            <a:endParaRPr lang="en-US" sz="1250" b="1" dirty="0">
              <a:solidFill>
                <a:schemeClr val="bg2">
                  <a:lumMod val="25000"/>
                </a:schemeClr>
              </a:solidFill>
            </a:endParaRPr>
          </a:p>
          <a:p>
            <a:pPr marL="1714500" lvl="3" indent="-342900">
              <a:buFont typeface="+mj-lt"/>
              <a:buAutoNum type="alphaLcPeriod"/>
            </a:pPr>
            <a:r>
              <a:rPr lang="en-US" sz="1250" b="1" dirty="0">
                <a:solidFill>
                  <a:schemeClr val="bg2">
                    <a:lumMod val="25000"/>
                  </a:schemeClr>
                </a:solidFill>
              </a:rPr>
              <a:t>Payment receipt. </a:t>
            </a:r>
          </a:p>
          <a:p>
            <a:pPr marL="1143000" lvl="2" indent="-228600">
              <a:buFont typeface="+mj-lt"/>
              <a:buAutoNum type="arabicPeriod"/>
            </a:pPr>
            <a:r>
              <a:rPr lang="en-US" sz="1250" dirty="0">
                <a:solidFill>
                  <a:schemeClr val="bg2">
                    <a:lumMod val="25000"/>
                  </a:schemeClr>
                </a:solidFill>
              </a:rPr>
              <a:t>Original brokerage bills.</a:t>
            </a:r>
          </a:p>
          <a:p>
            <a:pPr marL="1143000" lvl="2" indent="-228600">
              <a:buFont typeface="+mj-lt"/>
              <a:buAutoNum type="arabicPeriod"/>
            </a:pPr>
            <a:r>
              <a:rPr lang="en-US" sz="1250" dirty="0">
                <a:solidFill>
                  <a:schemeClr val="bg2">
                    <a:lumMod val="25000"/>
                  </a:schemeClr>
                </a:solidFill>
              </a:rPr>
              <a:t>Original Rail (IRCTC print out will suffice)/Road/Air  bills are needed (for Air travel, </a:t>
            </a:r>
            <a:r>
              <a:rPr lang="en-US" sz="1250" b="1" u="sng" dirty="0">
                <a:solidFill>
                  <a:schemeClr val="bg2">
                    <a:lumMod val="25000"/>
                  </a:schemeClr>
                </a:solidFill>
              </a:rPr>
              <a:t>boarding pass </a:t>
            </a:r>
            <a:r>
              <a:rPr lang="en-US" sz="1250" dirty="0">
                <a:solidFill>
                  <a:schemeClr val="bg2">
                    <a:lumMod val="25000"/>
                  </a:schemeClr>
                </a:solidFill>
              </a:rPr>
              <a:t>is required).</a:t>
            </a:r>
          </a:p>
          <a:p>
            <a:pPr marL="1143000" lvl="2" indent="-228600">
              <a:buFont typeface="+mj-lt"/>
              <a:buAutoNum type="arabicPeriod"/>
            </a:pPr>
            <a:r>
              <a:rPr lang="en-US" sz="1250" dirty="0">
                <a:solidFill>
                  <a:schemeClr val="bg2">
                    <a:lumMod val="25000"/>
                  </a:schemeClr>
                </a:solidFill>
              </a:rPr>
              <a:t>Original Itemized accommodation bill.</a:t>
            </a:r>
          </a:p>
          <a:p>
            <a:pPr marL="1143000" lvl="2" indent="-228600">
              <a:buFont typeface="+mj-lt"/>
              <a:buAutoNum type="arabicPeriod"/>
            </a:pPr>
            <a:r>
              <a:rPr lang="en-US" sz="1250" dirty="0">
                <a:solidFill>
                  <a:schemeClr val="bg2">
                    <a:lumMod val="25000"/>
                  </a:schemeClr>
                </a:solidFill>
              </a:rPr>
              <a:t>Original bills are needed for any other expenses.</a:t>
            </a:r>
          </a:p>
          <a:p>
            <a:pPr marL="1143000" lvl="2" indent="-228600">
              <a:buFont typeface="+mj-lt"/>
              <a:buAutoNum type="arabicPeriod"/>
            </a:pPr>
            <a:endParaRPr lang="en-US" sz="1250" dirty="0">
              <a:solidFill>
                <a:schemeClr val="bg2">
                  <a:lumMod val="25000"/>
                </a:schemeClr>
              </a:solidFill>
            </a:endParaRPr>
          </a:p>
          <a:p>
            <a:r>
              <a:rPr lang="en-US" sz="1250" b="1" dirty="0">
                <a:solidFill>
                  <a:srgbClr val="FF0000"/>
                </a:solidFill>
              </a:rPr>
              <a:t>Please Note – If the claim is made without the requirements mentioned in Point 7, the same will be rejected.</a:t>
            </a:r>
          </a:p>
          <a:p>
            <a:pPr>
              <a:lnSpc>
                <a:spcPct val="130000"/>
              </a:lnSpc>
              <a:buFont typeface="Arial" pitchFamily="34" charset="0"/>
              <a:buChar char="•"/>
            </a:pPr>
            <a:endParaRPr lang="en-US" sz="1250" dirty="0"/>
          </a:p>
        </p:txBody>
      </p:sp>
    </p:spTree>
    <p:extLst>
      <p:ext uri="{BB962C8B-B14F-4D97-AF65-F5344CB8AC3E}">
        <p14:creationId xmlns:p14="http://schemas.microsoft.com/office/powerpoint/2010/main" val="1754062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3916" y="6474768"/>
            <a:ext cx="4566684"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152400"/>
            <a:ext cx="4572000" cy="769441"/>
          </a:xfrm>
          <a:prstGeom prst="rect">
            <a:avLst/>
          </a:prstGeom>
        </p:spPr>
        <p:txBody>
          <a:bodyPr>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Manage your work location</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21" y="1066801"/>
            <a:ext cx="8890579"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066800"/>
            <a:ext cx="8890579"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email"/>
          <a:srcRect/>
          <a:stretch>
            <a:fillRect/>
          </a:stretch>
        </p:blipFill>
        <p:spPr bwMode="auto">
          <a:xfrm>
            <a:off x="352425" y="3352800"/>
            <a:ext cx="3457575" cy="2819400"/>
          </a:xfrm>
          <a:prstGeom prst="rect">
            <a:avLst/>
          </a:prstGeom>
          <a:noFill/>
          <a:ln w="9525">
            <a:noFill/>
            <a:miter lim="800000"/>
            <a:headEnd/>
            <a:tailEnd/>
          </a:ln>
        </p:spPr>
      </p:pic>
      <p:sp>
        <p:nvSpPr>
          <p:cNvPr id="10" name="TextBox 9"/>
          <p:cNvSpPr txBox="1"/>
          <p:nvPr/>
        </p:nvSpPr>
        <p:spPr>
          <a:xfrm>
            <a:off x="381000" y="2971800"/>
            <a:ext cx="3391940" cy="369332"/>
          </a:xfrm>
          <a:prstGeom prst="rect">
            <a:avLst/>
          </a:prstGeom>
          <a:solidFill>
            <a:schemeClr val="accent1">
              <a:lumMod val="60000"/>
              <a:lumOff val="40000"/>
            </a:schemeClr>
          </a:solidFill>
          <a:ln w="12700">
            <a:solidFill>
              <a:schemeClr val="tx2"/>
            </a:solidFill>
          </a:ln>
        </p:spPr>
        <p:txBody>
          <a:bodyPr wrap="square" rtlCol="0">
            <a:spAutoFit/>
          </a:bodyPr>
          <a:lstStyle/>
          <a:p>
            <a:pPr algn="ctr"/>
            <a:r>
              <a:rPr lang="en-US" b="1" dirty="0">
                <a:solidFill>
                  <a:srgbClr val="000000"/>
                </a:solidFill>
                <a:latin typeface="Arial" pitchFamily="34" charset="0"/>
                <a:cs typeface="Arial" pitchFamily="34" charset="0"/>
              </a:rPr>
              <a:t>Set your Default</a:t>
            </a:r>
          </a:p>
        </p:txBody>
      </p:sp>
      <p:sp>
        <p:nvSpPr>
          <p:cNvPr id="11" name="TextBox 10"/>
          <p:cNvSpPr txBox="1"/>
          <p:nvPr/>
        </p:nvSpPr>
        <p:spPr>
          <a:xfrm>
            <a:off x="4685260" y="2971800"/>
            <a:ext cx="3391940" cy="369332"/>
          </a:xfrm>
          <a:prstGeom prst="rect">
            <a:avLst/>
          </a:prstGeom>
          <a:solidFill>
            <a:schemeClr val="accent1">
              <a:lumMod val="60000"/>
              <a:lumOff val="40000"/>
            </a:schemeClr>
          </a:solidFill>
          <a:ln w="12700">
            <a:solidFill>
              <a:schemeClr val="tx2"/>
            </a:solidFill>
          </a:ln>
        </p:spPr>
        <p:txBody>
          <a:bodyPr wrap="square" rtlCol="0">
            <a:spAutoFit/>
          </a:bodyPr>
          <a:lstStyle/>
          <a:p>
            <a:pPr algn="ctr"/>
            <a:r>
              <a:rPr lang="en-US" b="1" dirty="0">
                <a:solidFill>
                  <a:srgbClr val="000000"/>
                </a:solidFill>
                <a:latin typeface="Arial" pitchFamily="34" charset="0"/>
                <a:cs typeface="Arial" pitchFamily="34" charset="0"/>
              </a:rPr>
              <a:t>Set your Default</a:t>
            </a:r>
          </a:p>
        </p:txBody>
      </p:sp>
      <p:pic>
        <p:nvPicPr>
          <p:cNvPr id="12" name="Picture 2"/>
          <p:cNvPicPr>
            <a:picLocks noChangeAspect="1" noChangeArrowheads="1"/>
          </p:cNvPicPr>
          <p:nvPr/>
        </p:nvPicPr>
        <p:blipFill>
          <a:blip r:embed="rId4" cstate="print"/>
          <a:srcRect/>
          <a:stretch>
            <a:fillRect/>
          </a:stretch>
        </p:blipFill>
        <p:spPr bwMode="auto">
          <a:xfrm>
            <a:off x="4714875" y="3352800"/>
            <a:ext cx="3438525" cy="2819400"/>
          </a:xfrm>
          <a:prstGeom prst="rect">
            <a:avLst/>
          </a:prstGeom>
          <a:noFill/>
          <a:ln w="9525">
            <a:noFill/>
            <a:miter lim="800000"/>
            <a:headEnd/>
            <a:tailEnd/>
          </a:ln>
        </p:spPr>
      </p:pic>
      <p:sp>
        <p:nvSpPr>
          <p:cNvPr id="13" name="Rectangle 12"/>
          <p:cNvSpPr>
            <a:spLocks noChangeArrowheads="1"/>
          </p:cNvSpPr>
          <p:nvPr/>
        </p:nvSpPr>
        <p:spPr bwMode="auto">
          <a:xfrm>
            <a:off x="1752600" y="2754960"/>
            <a:ext cx="1143000" cy="216840"/>
          </a:xfrm>
          <a:prstGeom prst="rect">
            <a:avLst/>
          </a:prstGeom>
          <a:noFill/>
          <a:ln w="28575" algn="ctr">
            <a:solidFill>
              <a:srgbClr val="FF0000"/>
            </a:solidFill>
            <a:miter lim="800000"/>
            <a:headEnd/>
            <a:tailEnd/>
          </a:ln>
          <a:effectLst/>
        </p:spPr>
        <p:txBody>
          <a:bodyPr wrap="square" lIns="72000" tIns="72000" rIns="72000" bIns="72000" anchor="ctr">
            <a:noAutofit/>
          </a:bodyPr>
          <a:lstStyle/>
          <a:p>
            <a:pPr algn="ctr" fontAlgn="base">
              <a:spcBef>
                <a:spcPct val="0"/>
              </a:spcBef>
              <a:spcAft>
                <a:spcPct val="0"/>
              </a:spcAft>
            </a:pPr>
            <a:endParaRPr lang="en-US" sz="1000" dirty="0">
              <a:solidFill>
                <a:srgbClr val="0070C0"/>
              </a:solidFill>
              <a:latin typeface="Arial" charset="0"/>
            </a:endParaRPr>
          </a:p>
        </p:txBody>
      </p:sp>
      <p:sp>
        <p:nvSpPr>
          <p:cNvPr id="14" name="Rectangle 9"/>
          <p:cNvSpPr>
            <a:spLocks noChangeArrowheads="1"/>
          </p:cNvSpPr>
          <p:nvPr/>
        </p:nvSpPr>
        <p:spPr bwMode="auto">
          <a:xfrm>
            <a:off x="533400" y="4953000"/>
            <a:ext cx="1904999" cy="299295"/>
          </a:xfrm>
          <a:prstGeom prst="rect">
            <a:avLst/>
          </a:prstGeom>
          <a:noFill/>
          <a:ln w="28575" algn="ctr">
            <a:solidFill>
              <a:srgbClr val="FF0000"/>
            </a:solidFill>
            <a:miter lim="800000"/>
            <a:headEnd/>
            <a:tailEnd/>
          </a:ln>
          <a:effectLst/>
        </p:spPr>
        <p:txBody>
          <a:bodyPr wrap="square" lIns="72000" tIns="72000" rIns="72000" bIns="72000" anchor="ctr">
            <a:spAutoFit/>
          </a:bodyPr>
          <a:lstStyle/>
          <a:p>
            <a:pPr algn="ctr" fontAlgn="base">
              <a:spcBef>
                <a:spcPct val="0"/>
              </a:spcBef>
              <a:spcAft>
                <a:spcPct val="0"/>
              </a:spcAft>
            </a:pPr>
            <a:endParaRPr lang="en-US" sz="1000" dirty="0">
              <a:solidFill>
                <a:srgbClr val="000000"/>
              </a:solidFill>
              <a:latin typeface="Arial" charset="0"/>
            </a:endParaRPr>
          </a:p>
        </p:txBody>
      </p:sp>
      <p:pic>
        <p:nvPicPr>
          <p:cNvPr id="15" name="Picture 2"/>
          <p:cNvPicPr>
            <a:picLocks noChangeAspect="1" noChangeArrowheads="1"/>
          </p:cNvPicPr>
          <p:nvPr/>
        </p:nvPicPr>
        <p:blipFill>
          <a:blip r:embed="rId4" cstate="print"/>
          <a:srcRect/>
          <a:stretch>
            <a:fillRect/>
          </a:stretch>
        </p:blipFill>
        <p:spPr bwMode="auto">
          <a:xfrm>
            <a:off x="4708297" y="3352800"/>
            <a:ext cx="3438525" cy="2819400"/>
          </a:xfrm>
          <a:prstGeom prst="rect">
            <a:avLst/>
          </a:prstGeom>
          <a:noFill/>
          <a:ln w="9525">
            <a:noFill/>
            <a:miter lim="800000"/>
            <a:headEnd/>
            <a:tailEnd/>
          </a:ln>
        </p:spPr>
      </p:pic>
      <p:sp>
        <p:nvSpPr>
          <p:cNvPr id="16" name="Rectangle 15"/>
          <p:cNvSpPr/>
          <p:nvPr/>
        </p:nvSpPr>
        <p:spPr>
          <a:xfrm>
            <a:off x="4800600" y="4540469"/>
            <a:ext cx="2343807" cy="5649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4239105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400800"/>
            <a:ext cx="2743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Prior Period Adjustments - Time</a:t>
            </a:r>
          </a:p>
        </p:txBody>
      </p:sp>
      <p:sp>
        <p:nvSpPr>
          <p:cNvPr id="6" name="Rectangle 5"/>
          <p:cNvSpPr/>
          <p:nvPr/>
        </p:nvSpPr>
        <p:spPr>
          <a:xfrm>
            <a:off x="203791" y="6474768"/>
            <a:ext cx="4596809" cy="230832"/>
          </a:xfrm>
          <a:prstGeom prst="rect">
            <a:avLst/>
          </a:prstGeom>
        </p:spPr>
        <p:txBody>
          <a:bodyPr wrap="square">
            <a:spAutoFit/>
          </a:bodyPr>
          <a:lstStyle/>
          <a:p>
            <a:r>
              <a:rPr lang="en-US" sz="900" dirty="0"/>
              <a:t>Copyright © 2017 Accenture  All rights reserved.</a:t>
            </a:r>
          </a:p>
        </p:txBody>
      </p:sp>
      <p:pic>
        <p:nvPicPr>
          <p:cNvPr id="7" name="Picture 4"/>
          <p:cNvPicPr>
            <a:picLocks noChangeAspect="1" noChangeArrowheads="1"/>
          </p:cNvPicPr>
          <p:nvPr/>
        </p:nvPicPr>
        <p:blipFill>
          <a:blip r:embed="rId2" cstate="print"/>
          <a:srcRect/>
          <a:stretch>
            <a:fillRect/>
          </a:stretch>
        </p:blipFill>
        <p:spPr bwMode="auto">
          <a:xfrm>
            <a:off x="76200" y="1066800"/>
            <a:ext cx="8961474" cy="5257799"/>
          </a:xfrm>
          <a:prstGeom prst="rect">
            <a:avLst/>
          </a:prstGeom>
          <a:noFill/>
          <a:ln w="12700" algn="ctr">
            <a:noFill/>
            <a:miter lim="800000"/>
            <a:headEnd/>
            <a:tailEnd/>
          </a:ln>
        </p:spPr>
      </p:pic>
    </p:spTree>
    <p:extLst>
      <p:ext uri="{BB962C8B-B14F-4D97-AF65-F5344CB8AC3E}">
        <p14:creationId xmlns:p14="http://schemas.microsoft.com/office/powerpoint/2010/main" val="2657931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0"/>
            <a:ext cx="2667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2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Prior Period Adjustments - Expenses</a:t>
            </a:r>
          </a:p>
        </p:txBody>
      </p:sp>
      <p:sp>
        <p:nvSpPr>
          <p:cNvPr id="6" name="Rectangle 5"/>
          <p:cNvSpPr/>
          <p:nvPr/>
        </p:nvSpPr>
        <p:spPr>
          <a:xfrm>
            <a:off x="74428" y="6474768"/>
            <a:ext cx="4573772" cy="230832"/>
          </a:xfrm>
          <a:prstGeom prst="rect">
            <a:avLst/>
          </a:prstGeom>
        </p:spPr>
        <p:txBody>
          <a:bodyPr wrap="square">
            <a:spAutoFit/>
          </a:bodyPr>
          <a:lstStyle/>
          <a:p>
            <a:r>
              <a:rPr lang="en-US" sz="900" dirty="0"/>
              <a:t>Copyright © 2017 Accenture  All rights reserved.</a:t>
            </a:r>
          </a:p>
        </p:txBody>
      </p:sp>
      <p:pic>
        <p:nvPicPr>
          <p:cNvPr id="7" name="Picture 6"/>
          <p:cNvPicPr>
            <a:picLocks noChangeAspect="1" noChangeArrowheads="1"/>
          </p:cNvPicPr>
          <p:nvPr/>
        </p:nvPicPr>
        <p:blipFill>
          <a:blip r:embed="rId2" cstate="print"/>
          <a:srcRect/>
          <a:stretch>
            <a:fillRect/>
          </a:stretch>
        </p:blipFill>
        <p:spPr>
          <a:xfrm>
            <a:off x="74428" y="1066800"/>
            <a:ext cx="8917172" cy="5407968"/>
          </a:xfrm>
          <a:prstGeom prst="rect">
            <a:avLst/>
          </a:prstGeom>
        </p:spPr>
      </p:pic>
    </p:spTree>
    <p:extLst>
      <p:ext uri="{BB962C8B-B14F-4D97-AF65-F5344CB8AC3E}">
        <p14:creationId xmlns:p14="http://schemas.microsoft.com/office/powerpoint/2010/main" val="331405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4008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 y="6477000"/>
            <a:ext cx="4577316" cy="229543"/>
          </a:xfrm>
          <a:prstGeom prst="rect">
            <a:avLst/>
          </a:prstGeom>
        </p:spPr>
        <p:txBody>
          <a:bodyPr wrap="square">
            <a:spAutoFit/>
          </a:bodyPr>
          <a:lstStyle/>
          <a:p>
            <a:r>
              <a:rPr lang="en-US" sz="900" dirty="0"/>
              <a:t>Copyright © 2017 Accenture  All rights reserved.</a:t>
            </a:r>
          </a:p>
        </p:txBody>
      </p:sp>
      <p:pic>
        <p:nvPicPr>
          <p:cNvPr id="6" name="Picture 5"/>
          <p:cNvPicPr>
            <a:picLocks noChangeAspect="1" noChangeArrowheads="1"/>
          </p:cNvPicPr>
          <p:nvPr/>
        </p:nvPicPr>
        <p:blipFill>
          <a:blip r:embed="rId2" cstate="print"/>
          <a:srcRect/>
          <a:stretch>
            <a:fillRect/>
          </a:stretch>
        </p:blipFill>
        <p:spPr>
          <a:xfrm>
            <a:off x="76200" y="1066800"/>
            <a:ext cx="8991600" cy="5257800"/>
          </a:xfrm>
          <a:prstGeom prst="rect">
            <a:avLst/>
          </a:prstGeom>
        </p:spPr>
      </p:pic>
      <p:sp>
        <p:nvSpPr>
          <p:cNvPr id="7" name="Rectangle 6"/>
          <p:cNvSpPr/>
          <p:nvPr/>
        </p:nvSpPr>
        <p:spPr>
          <a:xfrm>
            <a:off x="152400" y="152400"/>
            <a:ext cx="4572000" cy="769441"/>
          </a:xfrm>
          <a:prstGeom prst="rect">
            <a:avLst/>
          </a:prstGeom>
        </p:spPr>
        <p:txBody>
          <a:bodyPr>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Submission of T&amp;E</a:t>
            </a:r>
          </a:p>
        </p:txBody>
      </p:sp>
    </p:spTree>
    <p:extLst>
      <p:ext uri="{BB962C8B-B14F-4D97-AF65-F5344CB8AC3E}">
        <p14:creationId xmlns:p14="http://schemas.microsoft.com/office/powerpoint/2010/main" val="61041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6248400"/>
            <a:ext cx="2590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70121" y="6398568"/>
            <a:ext cx="4630479" cy="230832"/>
          </a:xfrm>
          <a:prstGeom prst="rect">
            <a:avLst/>
          </a:prstGeom>
        </p:spPr>
        <p:txBody>
          <a:bodyPr wrap="square">
            <a:spAutoFit/>
          </a:bodyPr>
          <a:lstStyle/>
          <a:p>
            <a:r>
              <a:rPr lang="en-US" sz="900" dirty="0"/>
              <a:t>Copyright © 2017 Accenture  All rights reserved.</a:t>
            </a:r>
          </a:p>
        </p:txBody>
      </p:sp>
      <p:pic>
        <p:nvPicPr>
          <p:cNvPr id="8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14157"/>
            <a:ext cx="1189462" cy="23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Down Arrow 2"/>
          <p:cNvSpPr/>
          <p:nvPr/>
        </p:nvSpPr>
        <p:spPr>
          <a:xfrm flipH="1">
            <a:off x="1017799" y="1745543"/>
            <a:ext cx="125200" cy="311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489318"/>
            <a:ext cx="1112731" cy="26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Down Arrow 9"/>
          <p:cNvSpPr/>
          <p:nvPr/>
        </p:nvSpPr>
        <p:spPr>
          <a:xfrm>
            <a:off x="2133600" y="1752600"/>
            <a:ext cx="119818" cy="268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4202" y="1514157"/>
            <a:ext cx="496198" cy="23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 name="Down Arrow 12"/>
          <p:cNvSpPr/>
          <p:nvPr/>
        </p:nvSpPr>
        <p:spPr>
          <a:xfrm>
            <a:off x="2943141" y="1752600"/>
            <a:ext cx="140500" cy="443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1514157"/>
            <a:ext cx="1321368" cy="238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Down Arrow 15"/>
          <p:cNvSpPr/>
          <p:nvPr/>
        </p:nvSpPr>
        <p:spPr>
          <a:xfrm>
            <a:off x="4114800" y="1699396"/>
            <a:ext cx="113237" cy="9676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3970" y="1478103"/>
            <a:ext cx="723830" cy="274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Down Arrow 19"/>
          <p:cNvSpPr/>
          <p:nvPr/>
        </p:nvSpPr>
        <p:spPr>
          <a:xfrm>
            <a:off x="4793978" y="1767745"/>
            <a:ext cx="82822" cy="518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9860" y="1481448"/>
            <a:ext cx="770965" cy="27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0" name="Down Arrow 27"/>
          <p:cNvSpPr/>
          <p:nvPr/>
        </p:nvSpPr>
        <p:spPr>
          <a:xfrm>
            <a:off x="5867400" y="1752600"/>
            <a:ext cx="91494" cy="1560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Down Arrow 33"/>
          <p:cNvSpPr/>
          <p:nvPr/>
        </p:nvSpPr>
        <p:spPr>
          <a:xfrm>
            <a:off x="6553200" y="1716005"/>
            <a:ext cx="133129" cy="265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itle 1"/>
          <p:cNvSpPr txBox="1">
            <a:spLocks/>
          </p:cNvSpPr>
          <p:nvPr/>
        </p:nvSpPr>
        <p:spPr>
          <a:xfrm>
            <a:off x="74428" y="97936"/>
            <a:ext cx="6021572" cy="4354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chemeClr val="bg1"/>
                </a:solidFill>
                <a:latin typeface="+mn-lt"/>
                <a:ea typeface="Arial Unicode MS" panose="020B0604020202020204" pitchFamily="34" charset="-128"/>
                <a:cs typeface="Arial Unicode MS" panose="020B0604020202020204" pitchFamily="34" charset="-128"/>
              </a:rPr>
              <a:t>Allsec: Employee Self-Service Payroll</a:t>
            </a:r>
            <a:br>
              <a:rPr lang="en-US" sz="2200" b="1" dirty="0">
                <a:solidFill>
                  <a:srgbClr val="FFFF00"/>
                </a:solidFill>
                <a:latin typeface="+mn-lt"/>
                <a:ea typeface="Arial Unicode MS" panose="020B0604020202020204" pitchFamily="34" charset="-128"/>
                <a:cs typeface="Arial Unicode MS" panose="020B0604020202020204" pitchFamily="34" charset="-128"/>
              </a:rPr>
            </a:br>
            <a:r>
              <a:rPr lang="en-US" sz="2200" b="1" dirty="0">
                <a:latin typeface="+mn-lt"/>
                <a:ea typeface="Arial Unicode MS" panose="020B0604020202020204" pitchFamily="34" charset="-128"/>
                <a:cs typeface="Arial Unicode MS" panose="020B0604020202020204" pitchFamily="34" charset="-128"/>
              </a:rPr>
              <a:t>Services: Menu &amp; Sub-Menu</a:t>
            </a:r>
          </a:p>
        </p:txBody>
      </p:sp>
      <p:pic>
        <p:nvPicPr>
          <p:cNvPr id="2" name="Picture 1"/>
          <p:cNvPicPr>
            <a:picLocks noChangeAspect="1"/>
          </p:cNvPicPr>
          <p:nvPr/>
        </p:nvPicPr>
        <p:blipFill>
          <a:blip r:embed="rId8"/>
          <a:stretch>
            <a:fillRect/>
          </a:stretch>
        </p:blipFill>
        <p:spPr>
          <a:xfrm>
            <a:off x="0" y="801185"/>
            <a:ext cx="9144000" cy="722815"/>
          </a:xfrm>
          <a:prstGeom prst="rect">
            <a:avLst/>
          </a:prstGeom>
        </p:spPr>
      </p:pic>
      <p:pic>
        <p:nvPicPr>
          <p:cNvPr id="11" name="Picture 10"/>
          <p:cNvPicPr>
            <a:picLocks noChangeAspect="1"/>
          </p:cNvPicPr>
          <p:nvPr/>
        </p:nvPicPr>
        <p:blipFill>
          <a:blip r:embed="rId9"/>
          <a:stretch>
            <a:fillRect/>
          </a:stretch>
        </p:blipFill>
        <p:spPr>
          <a:xfrm>
            <a:off x="1321000" y="4495800"/>
            <a:ext cx="1762641" cy="1642938"/>
          </a:xfrm>
          <a:prstGeom prst="rect">
            <a:avLst/>
          </a:prstGeom>
        </p:spPr>
      </p:pic>
      <p:pic>
        <p:nvPicPr>
          <p:cNvPr id="12" name="Picture 11"/>
          <p:cNvPicPr>
            <a:picLocks noChangeAspect="1"/>
          </p:cNvPicPr>
          <p:nvPr/>
        </p:nvPicPr>
        <p:blipFill>
          <a:blip r:embed="rId10"/>
          <a:stretch>
            <a:fillRect/>
          </a:stretch>
        </p:blipFill>
        <p:spPr>
          <a:xfrm>
            <a:off x="122179" y="2085975"/>
            <a:ext cx="1905268" cy="1800225"/>
          </a:xfrm>
          <a:prstGeom prst="rect">
            <a:avLst/>
          </a:prstGeom>
        </p:spPr>
      </p:pic>
      <p:pic>
        <p:nvPicPr>
          <p:cNvPr id="13" name="Picture 12"/>
          <p:cNvPicPr>
            <a:picLocks noChangeAspect="1"/>
          </p:cNvPicPr>
          <p:nvPr/>
        </p:nvPicPr>
        <p:blipFill>
          <a:blip r:embed="rId11"/>
          <a:stretch>
            <a:fillRect/>
          </a:stretch>
        </p:blipFill>
        <p:spPr>
          <a:xfrm>
            <a:off x="2295634" y="2209800"/>
            <a:ext cx="1636751" cy="1828801"/>
          </a:xfrm>
          <a:prstGeom prst="rect">
            <a:avLst/>
          </a:prstGeom>
        </p:spPr>
      </p:pic>
      <p:pic>
        <p:nvPicPr>
          <p:cNvPr id="14" name="Picture 13"/>
          <p:cNvPicPr>
            <a:picLocks noChangeAspect="1"/>
          </p:cNvPicPr>
          <p:nvPr/>
        </p:nvPicPr>
        <p:blipFill>
          <a:blip r:embed="rId12"/>
          <a:stretch>
            <a:fillRect/>
          </a:stretch>
        </p:blipFill>
        <p:spPr>
          <a:xfrm>
            <a:off x="3995184" y="2676525"/>
            <a:ext cx="1567416" cy="676275"/>
          </a:xfrm>
          <a:prstGeom prst="rect">
            <a:avLst/>
          </a:prstGeom>
        </p:spPr>
      </p:pic>
      <p:pic>
        <p:nvPicPr>
          <p:cNvPr id="16" name="Picture 15"/>
          <p:cNvPicPr>
            <a:picLocks noChangeAspect="1"/>
          </p:cNvPicPr>
          <p:nvPr/>
        </p:nvPicPr>
        <p:blipFill>
          <a:blip r:embed="rId13"/>
          <a:stretch>
            <a:fillRect/>
          </a:stretch>
        </p:blipFill>
        <p:spPr>
          <a:xfrm>
            <a:off x="4466162" y="2266950"/>
            <a:ext cx="885825" cy="323850"/>
          </a:xfrm>
          <a:prstGeom prst="rect">
            <a:avLst/>
          </a:prstGeom>
        </p:spPr>
      </p:pic>
      <p:pic>
        <p:nvPicPr>
          <p:cNvPr id="17" name="Picture 16"/>
          <p:cNvPicPr>
            <a:picLocks noChangeAspect="1"/>
          </p:cNvPicPr>
          <p:nvPr/>
        </p:nvPicPr>
        <p:blipFill>
          <a:blip r:embed="rId14"/>
          <a:stretch>
            <a:fillRect/>
          </a:stretch>
        </p:blipFill>
        <p:spPr>
          <a:xfrm>
            <a:off x="5735029" y="3347581"/>
            <a:ext cx="1808771" cy="3434219"/>
          </a:xfrm>
          <a:prstGeom prst="rect">
            <a:avLst/>
          </a:prstGeom>
        </p:spPr>
      </p:pic>
      <p:pic>
        <p:nvPicPr>
          <p:cNvPr id="19" name="Picture 18"/>
          <p:cNvPicPr>
            <a:picLocks noChangeAspect="1"/>
          </p:cNvPicPr>
          <p:nvPr/>
        </p:nvPicPr>
        <p:blipFill>
          <a:blip r:embed="rId15"/>
          <a:stretch>
            <a:fillRect/>
          </a:stretch>
        </p:blipFill>
        <p:spPr>
          <a:xfrm>
            <a:off x="5945204" y="1528979"/>
            <a:ext cx="1200314" cy="223621"/>
          </a:xfrm>
          <a:prstGeom prst="rect">
            <a:avLst/>
          </a:prstGeom>
        </p:spPr>
      </p:pic>
      <p:pic>
        <p:nvPicPr>
          <p:cNvPr id="20" name="Picture 19"/>
          <p:cNvPicPr>
            <a:picLocks noChangeAspect="1"/>
          </p:cNvPicPr>
          <p:nvPr/>
        </p:nvPicPr>
        <p:blipFill>
          <a:blip r:embed="rId16"/>
          <a:stretch>
            <a:fillRect/>
          </a:stretch>
        </p:blipFill>
        <p:spPr>
          <a:xfrm>
            <a:off x="6537026" y="1981717"/>
            <a:ext cx="2225974" cy="1294883"/>
          </a:xfrm>
          <a:prstGeom prst="rect">
            <a:avLst/>
          </a:prstGeom>
        </p:spPr>
      </p:pic>
    </p:spTree>
    <p:extLst>
      <p:ext uri="{BB962C8B-B14F-4D97-AF65-F5344CB8AC3E}">
        <p14:creationId xmlns:p14="http://schemas.microsoft.com/office/powerpoint/2010/main" val="302330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248400"/>
            <a:ext cx="2514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0120" y="6474768"/>
            <a:ext cx="4554279"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228600" y="152400"/>
            <a:ext cx="45720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Expense Overview</a:t>
            </a:r>
          </a:p>
        </p:txBody>
      </p:sp>
      <p:sp>
        <p:nvSpPr>
          <p:cNvPr id="8" name="TextBox 7"/>
          <p:cNvSpPr txBox="1"/>
          <p:nvPr/>
        </p:nvSpPr>
        <p:spPr>
          <a:xfrm>
            <a:off x="76200" y="1194664"/>
            <a:ext cx="3978350" cy="5016758"/>
          </a:xfrm>
          <a:prstGeom prst="rect">
            <a:avLst/>
          </a:prstGeom>
          <a:noFill/>
        </p:spPr>
        <p:txBody>
          <a:bodyPr wrap="square" rtlCol="0">
            <a:spAutoFit/>
          </a:bodyPr>
          <a:lstStyle/>
          <a:p>
            <a:pPr marL="347663" indent="-347663">
              <a:spcBef>
                <a:spcPts val="600"/>
              </a:spcBef>
              <a:spcAft>
                <a:spcPts val="600"/>
              </a:spcAft>
              <a:buFont typeface="Arial" pitchFamily="34" charset="0"/>
              <a:buChar char="•"/>
            </a:pPr>
            <a:r>
              <a:rPr lang="en-US" sz="1600" dirty="0">
                <a:solidFill>
                  <a:srgbClr val="003344"/>
                </a:solidFill>
                <a:cs typeface="Arial" pitchFamily="34" charset="0"/>
              </a:rPr>
              <a:t>Time and Expenses are submitted at the same time</a:t>
            </a:r>
          </a:p>
          <a:p>
            <a:pPr marL="347663" indent="-347663">
              <a:spcBef>
                <a:spcPts val="600"/>
              </a:spcBef>
              <a:spcAft>
                <a:spcPts val="600"/>
              </a:spcAft>
              <a:buFont typeface="Arial" pitchFamily="34" charset="0"/>
              <a:buChar char="•"/>
            </a:pPr>
            <a:r>
              <a:rPr lang="en-US" sz="1600" dirty="0">
                <a:solidFill>
                  <a:srgbClr val="003344"/>
                </a:solidFill>
                <a:cs typeface="Arial" pitchFamily="34" charset="0"/>
              </a:rPr>
              <a:t>Expenses must be submitted within one month</a:t>
            </a:r>
          </a:p>
          <a:p>
            <a:pPr marL="347663" indent="-347663">
              <a:spcBef>
                <a:spcPts val="600"/>
              </a:spcBef>
              <a:spcAft>
                <a:spcPts val="600"/>
              </a:spcAft>
              <a:buFont typeface="Arial" pitchFamily="34" charset="0"/>
              <a:buChar char="•"/>
            </a:pPr>
            <a:r>
              <a:rPr lang="en-US" sz="1600" dirty="0">
                <a:solidFill>
                  <a:srgbClr val="003344"/>
                </a:solidFill>
                <a:cs typeface="Arial" pitchFamily="34" charset="0"/>
              </a:rPr>
              <a:t>You cannot enter expense entries in for a future time period (no forecasting)</a:t>
            </a:r>
          </a:p>
          <a:p>
            <a:pPr marL="347663" indent="-347663">
              <a:spcBef>
                <a:spcPts val="600"/>
              </a:spcBef>
              <a:spcAft>
                <a:spcPts val="600"/>
              </a:spcAft>
              <a:buFont typeface="Arial" pitchFamily="34" charset="0"/>
              <a:buChar char="•"/>
            </a:pPr>
            <a:r>
              <a:rPr lang="en-US" sz="1600" dirty="0">
                <a:solidFill>
                  <a:srgbClr val="003344"/>
                </a:solidFill>
                <a:cs typeface="Arial" pitchFamily="34" charset="0"/>
              </a:rPr>
              <a:t>Remember to remove per diem type expenses (e.g. room service, dinners, etc.) from hotel receipts prior to entering on expense report; those are covered under per diems</a:t>
            </a:r>
          </a:p>
          <a:p>
            <a:pPr marL="347663" indent="-347663">
              <a:spcBef>
                <a:spcPts val="600"/>
              </a:spcBef>
              <a:spcAft>
                <a:spcPts val="600"/>
              </a:spcAft>
              <a:buFont typeface="Arial" pitchFamily="34" charset="0"/>
              <a:buChar char="•"/>
            </a:pPr>
            <a:r>
              <a:rPr lang="en-US" sz="1600" dirty="0">
                <a:solidFill>
                  <a:srgbClr val="003344"/>
                </a:solidFill>
                <a:cs typeface="Arial" pitchFamily="34" charset="0"/>
              </a:rPr>
              <a:t>Per Diems should not be charged when at the Q center (all meals are provided)</a:t>
            </a:r>
          </a:p>
          <a:p>
            <a:pPr marL="347663" indent="-347663">
              <a:spcBef>
                <a:spcPts val="600"/>
              </a:spcBef>
              <a:spcAft>
                <a:spcPts val="600"/>
              </a:spcAft>
              <a:buFont typeface="Arial" pitchFamily="34" charset="0"/>
              <a:buChar char="•"/>
            </a:pPr>
            <a:r>
              <a:rPr lang="en-US" sz="1600" dirty="0">
                <a:solidFill>
                  <a:srgbClr val="003344"/>
                </a:solidFill>
                <a:cs typeface="Arial" pitchFamily="34" charset="0"/>
              </a:rPr>
              <a:t>Expense app available for download via Portal</a:t>
            </a:r>
          </a:p>
          <a:p>
            <a:pPr marL="347663" indent="-347663">
              <a:spcBef>
                <a:spcPts val="600"/>
              </a:spcBef>
              <a:spcAft>
                <a:spcPts val="600"/>
              </a:spcAft>
              <a:buFont typeface="Arial" pitchFamily="34" charset="0"/>
              <a:buChar char="•"/>
            </a:pPr>
            <a:endParaRPr lang="en-US" sz="2000" dirty="0">
              <a:solidFill>
                <a:srgbClr val="003344"/>
              </a:solidFill>
              <a:latin typeface="Arial" pitchFamily="34" charset="0"/>
              <a:cs typeface="Arial" pitchFamily="34" charset="0"/>
            </a:endParaRPr>
          </a:p>
        </p:txBody>
      </p:sp>
      <p:pic>
        <p:nvPicPr>
          <p:cNvPr id="9" name="Picture 2"/>
          <p:cNvPicPr>
            <a:picLocks noChangeAspect="1" noChangeArrowheads="1"/>
          </p:cNvPicPr>
          <p:nvPr/>
        </p:nvPicPr>
        <p:blipFill>
          <a:blip r:embed="rId2" cstate="print"/>
          <a:srcRect/>
          <a:stretch>
            <a:fillRect/>
          </a:stretch>
        </p:blipFill>
        <p:spPr bwMode="auto">
          <a:xfrm>
            <a:off x="4072270" y="1194664"/>
            <a:ext cx="5071730" cy="5280104"/>
          </a:xfrm>
          <a:prstGeom prst="rect">
            <a:avLst/>
          </a:prstGeom>
          <a:noFill/>
          <a:ln w="9525">
            <a:noFill/>
            <a:miter lim="800000"/>
            <a:headEnd/>
            <a:tailEnd/>
          </a:ln>
        </p:spPr>
      </p:pic>
    </p:spTree>
    <p:extLst>
      <p:ext uri="{BB962C8B-B14F-4D97-AF65-F5344CB8AC3E}">
        <p14:creationId xmlns:p14="http://schemas.microsoft.com/office/powerpoint/2010/main" val="1122406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3916" y="6308651"/>
            <a:ext cx="2585484" cy="549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180" y="6474768"/>
            <a:ext cx="4545419"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38223" y="76200"/>
            <a:ext cx="4586177" cy="769924"/>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MYTE : My Time &amp; Expenses</a:t>
            </a:r>
          </a:p>
          <a:p>
            <a:r>
              <a:rPr lang="en-US" sz="2200" b="1" dirty="0">
                <a:ea typeface="Arial Unicode MS" panose="020B0604020202020204" pitchFamily="34" charset="-128"/>
                <a:cs typeface="Arial Unicode MS" panose="020B0604020202020204" pitchFamily="34" charset="-128"/>
              </a:rPr>
              <a:t>What is my Time Report Status?</a:t>
            </a:r>
          </a:p>
        </p:txBody>
      </p:sp>
      <p:graphicFrame>
        <p:nvGraphicFramePr>
          <p:cNvPr id="6" name="Group 3"/>
          <p:cNvGraphicFramePr>
            <a:graphicFrameLocks/>
          </p:cNvGraphicFramePr>
          <p:nvPr>
            <p:extLst>
              <p:ext uri="{D42A27DB-BD31-4B8C-83A1-F6EECF244321}">
                <p14:modId xmlns:p14="http://schemas.microsoft.com/office/powerpoint/2010/main" val="3702125959"/>
              </p:ext>
            </p:extLst>
          </p:nvPr>
        </p:nvGraphicFramePr>
        <p:xfrm>
          <a:off x="152400" y="1159496"/>
          <a:ext cx="8832129" cy="5162873"/>
        </p:xfrm>
        <a:graphic>
          <a:graphicData uri="http://schemas.openxmlformats.org/drawingml/2006/table">
            <a:tbl>
              <a:tblPr firstRow="1">
                <a:tableStyleId>{9D7B26C5-4107-4FEC-AEDC-1716B250A1EF}</a:tableStyleId>
              </a:tblPr>
              <a:tblGrid>
                <a:gridCol w="3634922">
                  <a:extLst>
                    <a:ext uri="{9D8B030D-6E8A-4147-A177-3AD203B41FA5}">
                      <a16:colId xmlns:a16="http://schemas.microsoft.com/office/drawing/2014/main" val="20000"/>
                    </a:ext>
                  </a:extLst>
                </a:gridCol>
                <a:gridCol w="5197207">
                  <a:extLst>
                    <a:ext uri="{9D8B030D-6E8A-4147-A177-3AD203B41FA5}">
                      <a16:colId xmlns:a16="http://schemas.microsoft.com/office/drawing/2014/main" val="20001"/>
                    </a:ext>
                  </a:extLst>
                </a:gridCol>
              </a:tblGrid>
              <a:tr h="585111">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000" u="none" strike="noStrike" cap="none" normalizeH="0" baseline="0" dirty="0">
                          <a:ln>
                            <a:noFill/>
                          </a:ln>
                          <a:solidFill>
                            <a:schemeClr val="accent1"/>
                          </a:solidFill>
                          <a:effectLst/>
                        </a:rPr>
                        <a:t>Time Report Status</a:t>
                      </a:r>
                      <a:endParaRPr kumimoji="0" lang="en-US" sz="2000" b="1" i="1" u="none" strike="noStrike" cap="none" normalizeH="0" baseline="0" dirty="0">
                        <a:ln>
                          <a:noFill/>
                        </a:ln>
                        <a:solidFill>
                          <a:schemeClr val="accent1"/>
                        </a:solidFill>
                        <a:effectLst/>
                        <a:latin typeface="Arial" pitchFamily="34" charset="0"/>
                        <a:cs typeface="Arial" pitchFamily="34" charset="0"/>
                      </a:endParaRPr>
                    </a:p>
                  </a:txBody>
                  <a:tcPr marL="0" marR="72000" marT="72000" marB="72000" horzOverflow="overflow">
                    <a:lnL>
                      <a:noFill/>
                    </a:lnL>
                    <a:lnR>
                      <a:noFill/>
                    </a:lnR>
                    <a:lnT w="12700" cmpd="sng">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000" u="none" strike="noStrike" cap="none" normalizeH="0" baseline="0" dirty="0">
                          <a:ln>
                            <a:noFill/>
                          </a:ln>
                          <a:solidFill>
                            <a:schemeClr val="accent1"/>
                          </a:solidFill>
                          <a:effectLst/>
                        </a:rPr>
                        <a:t>Description</a:t>
                      </a:r>
                      <a:endParaRPr kumimoji="0" lang="en-US" sz="2000" b="1" i="1" u="none" strike="noStrike" cap="none" normalizeH="0" baseline="0" dirty="0">
                        <a:ln>
                          <a:noFill/>
                        </a:ln>
                        <a:solidFill>
                          <a:schemeClr val="accent1"/>
                        </a:solidFill>
                        <a:effectLst/>
                        <a:latin typeface="Arial" pitchFamily="34" charset="0"/>
                        <a:cs typeface="Arial" pitchFamily="34" charset="0"/>
                      </a:endParaRPr>
                    </a:p>
                  </a:txBody>
                  <a:tcPr marL="72000" marR="0" marT="72000" marB="72000" horzOverflow="overflow">
                    <a:lnL>
                      <a:noFill/>
                    </a:lnL>
                    <a:lnR>
                      <a:noFill/>
                    </a:lnR>
                    <a:lnT w="12700" cmpd="sng">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3748">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Draft</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Time report has been edited but not submitted</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43748">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Submitted</a:t>
                      </a: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Time report has been submitted</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3748">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defRPr/>
                      </a:pPr>
                      <a:r>
                        <a:rPr kumimoji="0" lang="en-US" sz="1800" u="none" strike="noStrike" kern="1200" cap="none" normalizeH="0" baseline="0" dirty="0">
                          <a:ln>
                            <a:noFill/>
                          </a:ln>
                          <a:solidFill>
                            <a:schemeClr val="tx1"/>
                          </a:solidFill>
                          <a:effectLst/>
                          <a:latin typeface="+mn-lt"/>
                          <a:ea typeface="+mn-ea"/>
                          <a:cs typeface="+mn-cs"/>
                        </a:rPr>
                        <a:t>Processed</a:t>
                      </a: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defRPr/>
                      </a:pPr>
                      <a:r>
                        <a:rPr kumimoji="0" lang="en-US" sz="1800" u="none" strike="noStrike" cap="none" normalizeH="0" baseline="0" dirty="0">
                          <a:ln>
                            <a:noFill/>
                          </a:ln>
                          <a:effectLst/>
                        </a:rPr>
                        <a:t>Submitted Time Report has been sent to SAP</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0138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Draft Adjustment</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Time report is being modified after submission (prior period adjustment)</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00138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Submitted Adjustment</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rPr>
                        <a:t>A prior period adjustment has been made and submitted</a:t>
                      </a:r>
                      <a:endParaRPr kumimoji="0" lang="en-US" sz="1800" b="1" i="0" u="none" strike="noStrike" cap="none" normalizeH="0" baseline="0" dirty="0">
                        <a:ln>
                          <a:noFill/>
                        </a:ln>
                        <a:solidFill>
                          <a:schemeClr val="tx1"/>
                        </a:solidFill>
                        <a:effectLst/>
                        <a:latin typeface="Arial" pitchFamily="34" charset="0"/>
                        <a:cs typeface="Arial" pitchFamily="34" charset="0"/>
                      </a:endParaRP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3748">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kern="1200" cap="none" normalizeH="0" baseline="0" dirty="0">
                          <a:ln>
                            <a:noFill/>
                          </a:ln>
                          <a:solidFill>
                            <a:schemeClr val="tx1"/>
                          </a:solidFill>
                          <a:effectLst/>
                          <a:latin typeface="+mn-lt"/>
                          <a:ea typeface="+mn-ea"/>
                          <a:cs typeface="+mn-cs"/>
                        </a:rPr>
                        <a:t>Processed Adjustment</a:t>
                      </a:r>
                    </a:p>
                  </a:txBody>
                  <a:tcPr marL="0" marR="7200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defRPr/>
                      </a:pPr>
                      <a:r>
                        <a:rPr kumimoji="0" lang="en-US" sz="1800" u="none" strike="noStrike" kern="1200" cap="none" normalizeH="0" baseline="0" dirty="0">
                          <a:ln>
                            <a:noFill/>
                          </a:ln>
                          <a:solidFill>
                            <a:schemeClr val="tx1"/>
                          </a:solidFill>
                          <a:effectLst/>
                          <a:latin typeface="+mn-lt"/>
                          <a:ea typeface="+mn-ea"/>
                          <a:cs typeface="+mn-cs"/>
                        </a:rPr>
                        <a:t>A prior period adjustment has been processed.</a:t>
                      </a:r>
                    </a:p>
                  </a:txBody>
                  <a:tcPr marL="72000" marR="0" marT="109728" marB="109728"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744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6248400"/>
            <a:ext cx="2362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38223" y="6398568"/>
            <a:ext cx="4586177"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1524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MYTE : My Time &amp; Expenses</a:t>
            </a:r>
          </a:p>
          <a:p>
            <a:r>
              <a:rPr lang="en-US" sz="2200" b="1" dirty="0">
                <a:latin typeface="+mj-lt"/>
                <a:ea typeface="Arial Unicode MS" panose="020B0604020202020204" pitchFamily="34" charset="-128"/>
                <a:cs typeface="Arial Unicode MS" panose="020B0604020202020204" pitchFamily="34" charset="-128"/>
              </a:rPr>
              <a:t>When Do I Get Paid?</a:t>
            </a:r>
          </a:p>
        </p:txBody>
      </p:sp>
      <p:graphicFrame>
        <p:nvGraphicFramePr>
          <p:cNvPr id="7" name="Group 25"/>
          <p:cNvGraphicFramePr>
            <a:graphicFrameLocks/>
          </p:cNvGraphicFramePr>
          <p:nvPr>
            <p:extLst>
              <p:ext uri="{D42A27DB-BD31-4B8C-83A1-F6EECF244321}">
                <p14:modId xmlns:p14="http://schemas.microsoft.com/office/powerpoint/2010/main" val="2222205450"/>
              </p:ext>
            </p:extLst>
          </p:nvPr>
        </p:nvGraphicFramePr>
        <p:xfrm>
          <a:off x="138224" y="1318696"/>
          <a:ext cx="8929576" cy="2383368"/>
        </p:xfrm>
        <a:graphic>
          <a:graphicData uri="http://schemas.openxmlformats.org/drawingml/2006/table">
            <a:tbl>
              <a:tblPr firstRow="1">
                <a:tableStyleId>{9D7B26C5-4107-4FEC-AEDC-1716B250A1EF}</a:tableStyleId>
              </a:tblPr>
              <a:tblGrid>
                <a:gridCol w="2361819">
                  <a:extLst>
                    <a:ext uri="{9D8B030D-6E8A-4147-A177-3AD203B41FA5}">
                      <a16:colId xmlns:a16="http://schemas.microsoft.com/office/drawing/2014/main" val="20000"/>
                    </a:ext>
                  </a:extLst>
                </a:gridCol>
                <a:gridCol w="3572291">
                  <a:extLst>
                    <a:ext uri="{9D8B030D-6E8A-4147-A177-3AD203B41FA5}">
                      <a16:colId xmlns:a16="http://schemas.microsoft.com/office/drawing/2014/main" val="20001"/>
                    </a:ext>
                  </a:extLst>
                </a:gridCol>
                <a:gridCol w="2995466">
                  <a:extLst>
                    <a:ext uri="{9D8B030D-6E8A-4147-A177-3AD203B41FA5}">
                      <a16:colId xmlns:a16="http://schemas.microsoft.com/office/drawing/2014/main" val="20002"/>
                    </a:ext>
                  </a:extLst>
                </a:gridCol>
              </a:tblGrid>
              <a:tr h="51779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200" u="none" strike="noStrike" cap="none" normalizeH="0" baseline="0" dirty="0">
                          <a:ln>
                            <a:noFill/>
                          </a:ln>
                          <a:solidFill>
                            <a:schemeClr val="accent1"/>
                          </a:solidFill>
                          <a:effectLst/>
                        </a:rPr>
                        <a:t>Pay periods</a:t>
                      </a:r>
                      <a:endParaRPr kumimoji="0" lang="en-US" sz="2200" b="0" i="0" u="none" strike="noStrike" cap="none" normalizeH="0" baseline="0" dirty="0">
                        <a:ln>
                          <a:noFill/>
                        </a:ln>
                        <a:solidFill>
                          <a:schemeClr val="accent1"/>
                        </a:solidFill>
                        <a:effectLst/>
                        <a:latin typeface="Arial" pitchFamily="34" charset="0"/>
                        <a:cs typeface="Arial" pitchFamily="34" charset="0"/>
                      </a:endParaRPr>
                    </a:p>
                  </a:txBody>
                  <a:tcPr marL="0" horzOverflow="overflow">
                    <a:lnL>
                      <a:noFill/>
                    </a:lnL>
                    <a:lnR>
                      <a:noFill/>
                    </a:lnR>
                    <a:lnT w="12700" cmpd="sng">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200" u="none" strike="noStrike" cap="none" normalizeH="0" baseline="0" dirty="0">
                          <a:ln>
                            <a:noFill/>
                          </a:ln>
                          <a:solidFill>
                            <a:schemeClr val="accent1"/>
                          </a:solidFill>
                          <a:effectLst/>
                        </a:rPr>
                        <a:t>Submission day</a:t>
                      </a:r>
                      <a:endParaRPr kumimoji="0" lang="en-US" sz="2200" b="0" i="0" u="none" strike="noStrike" cap="none" normalizeH="0" baseline="0" dirty="0">
                        <a:ln>
                          <a:noFill/>
                        </a:ln>
                        <a:solidFill>
                          <a:schemeClr val="accent1"/>
                        </a:solidFill>
                        <a:effectLst/>
                        <a:latin typeface="Arial" pitchFamily="34" charset="0"/>
                        <a:cs typeface="Arial" pitchFamily="34" charset="0"/>
                      </a:endParaRPr>
                    </a:p>
                  </a:txBody>
                  <a:tcPr horzOverflow="overflow">
                    <a:lnL>
                      <a:noFill/>
                    </a:lnL>
                    <a:lnR>
                      <a:noFill/>
                    </a:lnR>
                    <a:lnT w="12700" cmpd="sng">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2200" u="none" strike="noStrike" cap="none" normalizeH="0" baseline="0" dirty="0">
                          <a:ln>
                            <a:noFill/>
                          </a:ln>
                          <a:solidFill>
                            <a:schemeClr val="accent1"/>
                          </a:solidFill>
                          <a:effectLst/>
                        </a:rPr>
                        <a:t>Pay day</a:t>
                      </a:r>
                      <a:endParaRPr kumimoji="0" lang="en-US" sz="2200" b="0" i="0" u="none" strike="noStrike" cap="none" normalizeH="0" baseline="0" dirty="0">
                        <a:ln>
                          <a:noFill/>
                        </a:ln>
                        <a:solidFill>
                          <a:schemeClr val="accent1"/>
                        </a:solidFill>
                        <a:effectLst/>
                        <a:latin typeface="Arial" pitchFamily="34" charset="0"/>
                        <a:cs typeface="Arial" pitchFamily="34" charset="0"/>
                      </a:endParaRPr>
                    </a:p>
                  </a:txBody>
                  <a:tcPr marR="0" horzOverflow="overflow">
                    <a:lnL>
                      <a:noFill/>
                    </a:lnL>
                    <a:lnR>
                      <a:noFill/>
                    </a:lnR>
                    <a:lnT w="12700" cmpd="sng">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22864">
                <a:tc>
                  <a:txBody>
                    <a:bodyPr/>
                    <a:lstStyle/>
                    <a:p>
                      <a:pPr marL="169863" marR="0" lvl="0" indent="-169863"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pPr>
                      <a:r>
                        <a:rPr kumimoji="0" lang="en-US" sz="1600" u="none" strike="noStrike" cap="none" normalizeH="0" baseline="0" dirty="0">
                          <a:ln>
                            <a:noFill/>
                          </a:ln>
                          <a:effectLst/>
                        </a:rPr>
                        <a:t>Mid month: </a:t>
                      </a:r>
                      <a:br>
                        <a:rPr kumimoji="0" lang="en-US" sz="1600" u="none" strike="noStrike" cap="none" normalizeH="0" baseline="0" dirty="0">
                          <a:ln>
                            <a:noFill/>
                          </a:ln>
                          <a:effectLst/>
                        </a:rPr>
                      </a:br>
                      <a:r>
                        <a:rPr kumimoji="0" lang="en-US" sz="1600" u="none" strike="noStrike" cap="none" normalizeH="0" baseline="0" dirty="0">
                          <a:ln>
                            <a:noFill/>
                          </a:ln>
                          <a:effectLst/>
                        </a:rPr>
                        <a:t>1</a:t>
                      </a:r>
                      <a:r>
                        <a:rPr kumimoji="0" lang="en-US" sz="1600" u="none" strike="noStrike" cap="none" normalizeH="0" baseline="30000" dirty="0">
                          <a:ln>
                            <a:noFill/>
                          </a:ln>
                          <a:effectLst/>
                        </a:rPr>
                        <a:t>st</a:t>
                      </a:r>
                      <a:r>
                        <a:rPr kumimoji="0" lang="en-US" sz="1600" u="none" strike="noStrike" cap="none" normalizeH="0" baseline="0" dirty="0">
                          <a:ln>
                            <a:noFill/>
                          </a:ln>
                          <a:effectLst/>
                        </a:rPr>
                        <a:t> - 15</a:t>
                      </a:r>
                      <a:r>
                        <a:rPr kumimoji="0" lang="en-US" sz="1600" u="none" strike="noStrike" cap="none" normalizeH="0" baseline="30000" dirty="0">
                          <a:ln>
                            <a:noFill/>
                          </a:ln>
                          <a:effectLst/>
                        </a:rPr>
                        <a:t>th </a:t>
                      </a:r>
                      <a:r>
                        <a:rPr kumimoji="0" lang="en-US" sz="1600" u="none" strike="noStrike" kern="1200" cap="none" normalizeH="0" baseline="0" dirty="0">
                          <a:ln>
                            <a:noFill/>
                          </a:ln>
                          <a:effectLst/>
                        </a:rPr>
                        <a:t>of month</a:t>
                      </a:r>
                      <a:endParaRPr kumimoji="0" lang="en-US" sz="1600" u="none" strike="noStrike" kern="1200" cap="none" normalizeH="0" baseline="0" dirty="0">
                        <a:ln>
                          <a:noFill/>
                        </a:ln>
                        <a:solidFill>
                          <a:schemeClr val="tx1"/>
                        </a:solidFill>
                        <a:effectLst/>
                        <a:latin typeface="Arial" pitchFamily="34" charset="0"/>
                        <a:ea typeface="+mn-ea"/>
                        <a:cs typeface="Arial" pitchFamily="34" charset="0"/>
                      </a:endParaRPr>
                    </a:p>
                  </a:txBody>
                  <a:tcPr marL="0" horzOverflow="overflow">
                    <a:lnL>
                      <a:noFill/>
                    </a:lnL>
                    <a:lnR>
                      <a:noFill/>
                    </a:lnR>
                    <a:lnT w="12700" cap="flat" cmpd="sng" algn="ctr">
                      <a:solidFill>
                        <a:srgbClr val="CBCCCC"/>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marL="0" marR="0" lvl="0" indent="0" algn="l" defTabSz="914400" rtl="0" eaLnBrk="1" fontAlgn="base" latinLnBrk="0" hangingPunct="1">
                        <a:lnSpc>
                          <a:spcPct val="100000"/>
                        </a:lnSpc>
                        <a:spcBef>
                          <a:spcPts val="1200"/>
                        </a:spcBef>
                        <a:spcAft>
                          <a:spcPct val="0"/>
                        </a:spcAft>
                        <a:buClr>
                          <a:schemeClr val="tx1"/>
                        </a:buClr>
                        <a:buSzTx/>
                        <a:buFontTx/>
                        <a:buNone/>
                        <a:tabLst/>
                      </a:pPr>
                      <a:r>
                        <a:rPr lang="en-GB" sz="1600" kern="1200" dirty="0">
                          <a:solidFill>
                            <a:schemeClr val="tx1"/>
                          </a:solidFill>
                          <a:effectLst/>
                          <a:latin typeface="+mn-lt"/>
                          <a:ea typeface="+mn-ea"/>
                          <a:cs typeface="+mn-cs"/>
                        </a:rPr>
                        <a:t>Submission due dates</a:t>
                      </a:r>
                      <a:r>
                        <a:rPr lang="en-GB" sz="1600" kern="1200" baseline="0" dirty="0">
                          <a:solidFill>
                            <a:schemeClr val="tx1"/>
                          </a:solidFill>
                          <a:effectLst/>
                          <a:latin typeface="+mn-lt"/>
                          <a:ea typeface="+mn-ea"/>
                          <a:cs typeface="+mn-cs"/>
                        </a:rPr>
                        <a:t> </a:t>
                      </a:r>
                      <a:br>
                        <a:rPr lang="en-GB" sz="1600" kern="1200" baseline="0" dirty="0">
                          <a:solidFill>
                            <a:schemeClr val="tx1"/>
                          </a:solidFill>
                          <a:effectLst/>
                          <a:latin typeface="+mn-lt"/>
                          <a:ea typeface="+mn-ea"/>
                          <a:cs typeface="+mn-cs"/>
                        </a:rPr>
                      </a:br>
                      <a:r>
                        <a:rPr lang="en-GB" sz="1600" kern="1200" baseline="0" dirty="0">
                          <a:solidFill>
                            <a:schemeClr val="tx1"/>
                          </a:solidFill>
                          <a:effectLst/>
                          <a:latin typeface="+mn-lt"/>
                          <a:ea typeface="+mn-ea"/>
                          <a:cs typeface="+mn-cs"/>
                        </a:rPr>
                        <a:t>are </a:t>
                      </a:r>
                      <a:r>
                        <a:rPr lang="en-GB" sz="1600" kern="1200" dirty="0">
                          <a:solidFill>
                            <a:schemeClr val="tx1"/>
                          </a:solidFill>
                          <a:effectLst/>
                          <a:latin typeface="+mn-lt"/>
                          <a:ea typeface="+mn-ea"/>
                          <a:cs typeface="+mn-cs"/>
                        </a:rPr>
                        <a:t>different depending</a:t>
                      </a:r>
                      <a:r>
                        <a:rPr lang="en-GB" sz="1600" kern="1200" baseline="0" dirty="0">
                          <a:solidFill>
                            <a:schemeClr val="tx1"/>
                          </a:solidFill>
                          <a:effectLst/>
                          <a:latin typeface="+mn-lt"/>
                          <a:ea typeface="+mn-ea"/>
                          <a:cs typeface="+mn-cs"/>
                        </a:rPr>
                        <a:t> </a:t>
                      </a:r>
                      <a:r>
                        <a:rPr lang="en-GB" sz="1600" kern="1200" dirty="0">
                          <a:solidFill>
                            <a:schemeClr val="tx1"/>
                          </a:solidFill>
                          <a:effectLst/>
                          <a:latin typeface="+mn-lt"/>
                          <a:ea typeface="+mn-ea"/>
                          <a:cs typeface="+mn-cs"/>
                        </a:rPr>
                        <a:t>on </a:t>
                      </a:r>
                      <a:br>
                        <a:rPr lang="en-GB" sz="1600" kern="1200" dirty="0">
                          <a:solidFill>
                            <a:schemeClr val="tx1"/>
                          </a:solidFill>
                          <a:effectLst/>
                          <a:latin typeface="+mn-lt"/>
                          <a:ea typeface="+mn-ea"/>
                          <a:cs typeface="+mn-cs"/>
                        </a:rPr>
                      </a:br>
                      <a:r>
                        <a:rPr lang="en-GB" sz="1600" kern="1200" dirty="0">
                          <a:solidFill>
                            <a:schemeClr val="tx1"/>
                          </a:solidFill>
                          <a:effectLst/>
                          <a:latin typeface="+mn-lt"/>
                          <a:ea typeface="+mn-ea"/>
                          <a:cs typeface="+mn-cs"/>
                        </a:rPr>
                        <a:t>country</a:t>
                      </a:r>
                      <a:r>
                        <a:rPr lang="en-GB" sz="1600" kern="1200" baseline="0" dirty="0">
                          <a:solidFill>
                            <a:schemeClr val="tx1"/>
                          </a:solidFill>
                          <a:effectLst/>
                          <a:latin typeface="+mn-lt"/>
                          <a:ea typeface="+mn-ea"/>
                          <a:cs typeface="+mn-cs"/>
                        </a:rPr>
                        <a:t>  requirement.</a:t>
                      </a:r>
                    </a:p>
                    <a:p>
                      <a:pPr marL="0" marR="0" lvl="0" indent="0" algn="l" defTabSz="914400" rtl="0" eaLnBrk="1" fontAlgn="base" latinLnBrk="0" hangingPunct="1">
                        <a:lnSpc>
                          <a:spcPct val="100000"/>
                        </a:lnSpc>
                        <a:spcBef>
                          <a:spcPts val="1200"/>
                        </a:spcBef>
                        <a:spcAft>
                          <a:spcPct val="0"/>
                        </a:spcAft>
                        <a:buClr>
                          <a:schemeClr val="tx1"/>
                        </a:buClr>
                        <a:buSzTx/>
                        <a:buFontTx/>
                        <a:buNone/>
                        <a:tabLst/>
                      </a:pPr>
                      <a:r>
                        <a:rPr lang="en-GB" sz="1600" kern="1200" dirty="0">
                          <a:solidFill>
                            <a:schemeClr val="tx1"/>
                          </a:solidFill>
                          <a:effectLst/>
                          <a:latin typeface="+mn-lt"/>
                          <a:ea typeface="+mn-ea"/>
                          <a:cs typeface="+mn-cs"/>
                        </a:rPr>
                        <a:t>Follow the link in the myTimeandExpenses</a:t>
                      </a:r>
                      <a:r>
                        <a:rPr lang="en-GB" sz="1600" kern="1200" baseline="0" dirty="0">
                          <a:solidFill>
                            <a:schemeClr val="tx1"/>
                          </a:solidFill>
                          <a:effectLst/>
                          <a:latin typeface="+mn-lt"/>
                          <a:ea typeface="+mn-ea"/>
                          <a:cs typeface="+mn-cs"/>
                        </a:rPr>
                        <a:t> Reference:  </a:t>
                      </a:r>
                      <a:r>
                        <a:rPr lang="en-US" sz="1600" b="1" u="none" kern="1200" baseline="0" dirty="0">
                          <a:solidFill>
                            <a:schemeClr val="tx1"/>
                          </a:solidFill>
                          <a:effectLst/>
                          <a:latin typeface="+mn-lt"/>
                          <a:ea typeface="+mn-ea"/>
                          <a:cs typeface="+mn-cs"/>
                        </a:rPr>
                        <a:t>When is My Report Due</a:t>
                      </a:r>
                      <a:r>
                        <a:rPr lang="en-GB" sz="1600" kern="1200" baseline="0" dirty="0">
                          <a:solidFill>
                            <a:schemeClr val="tx1"/>
                          </a:solidFill>
                          <a:effectLst/>
                          <a:latin typeface="+mn-lt"/>
                          <a:ea typeface="+mn-ea"/>
                          <a:cs typeface="+mn-cs"/>
                        </a:rPr>
                        <a:t>?</a:t>
                      </a:r>
                      <a:endParaRPr kumimoji="0" lang="en-US" sz="1600" b="1" i="0" u="none" strike="noStrike" cap="none" normalizeH="0" baseline="0" dirty="0">
                        <a:ln>
                          <a:noFill/>
                        </a:ln>
                        <a:solidFill>
                          <a:schemeClr val="tx1"/>
                        </a:solidFill>
                        <a:effectLst/>
                        <a:latin typeface="Arial" pitchFamily="34" charset="0"/>
                        <a:cs typeface="Arial" pitchFamily="34" charset="0"/>
                      </a:endParaRPr>
                    </a:p>
                  </a:txBody>
                  <a:tcPr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ase" latinLnBrk="0" hangingPunct="1">
                        <a:lnSpc>
                          <a:spcPct val="100000"/>
                        </a:lnSpc>
                        <a:spcBef>
                          <a:spcPts val="1200"/>
                        </a:spcBef>
                        <a:spcAft>
                          <a:spcPct val="0"/>
                        </a:spcAft>
                        <a:buClr>
                          <a:schemeClr val="tx1"/>
                        </a:buClr>
                        <a:buSzTx/>
                        <a:buFontTx/>
                        <a:buNone/>
                        <a:tabLst/>
                        <a:defRPr/>
                      </a:pPr>
                      <a:r>
                        <a:rPr lang="en-GB" sz="1600" kern="1200" dirty="0">
                          <a:solidFill>
                            <a:schemeClr val="tx1"/>
                          </a:solidFill>
                          <a:effectLst/>
                          <a:latin typeface="+mn-lt"/>
                          <a:ea typeface="+mn-ea"/>
                          <a:cs typeface="+mn-cs"/>
                        </a:rPr>
                        <a:t>Time and Expense</a:t>
                      </a:r>
                      <a:r>
                        <a:rPr lang="en-GB" sz="1600" kern="1200" baseline="0" dirty="0">
                          <a:solidFill>
                            <a:schemeClr val="tx1"/>
                          </a:solidFill>
                          <a:effectLst/>
                          <a:latin typeface="+mn-lt"/>
                          <a:ea typeface="+mn-ea"/>
                          <a:cs typeface="+mn-cs"/>
                        </a:rPr>
                        <a:t> pay day </a:t>
                      </a:r>
                      <a:r>
                        <a:rPr lang="en-GB" sz="1600" kern="1200" dirty="0">
                          <a:solidFill>
                            <a:schemeClr val="tx1"/>
                          </a:solidFill>
                          <a:effectLst/>
                          <a:latin typeface="+mn-lt"/>
                          <a:ea typeface="+mn-ea"/>
                          <a:cs typeface="+mn-cs"/>
                        </a:rPr>
                        <a:t>varies</a:t>
                      </a:r>
                      <a:r>
                        <a:rPr lang="en-GB" sz="1600" kern="1200" baseline="0" dirty="0">
                          <a:solidFill>
                            <a:schemeClr val="tx1"/>
                          </a:solidFill>
                          <a:effectLst/>
                          <a:latin typeface="+mn-lt"/>
                          <a:ea typeface="+mn-ea"/>
                          <a:cs typeface="+mn-cs"/>
                        </a:rPr>
                        <a:t> among </a:t>
                      </a:r>
                      <a:r>
                        <a:rPr lang="en-GB" sz="1600" kern="1200" dirty="0">
                          <a:solidFill>
                            <a:schemeClr val="tx1"/>
                          </a:solidFill>
                          <a:effectLst/>
                          <a:latin typeface="+mn-lt"/>
                          <a:ea typeface="+mn-ea"/>
                          <a:cs typeface="+mn-cs"/>
                        </a:rPr>
                        <a:t>the different countries. </a:t>
                      </a:r>
                    </a:p>
                    <a:p>
                      <a:pPr marL="0" marR="0" lvl="0" indent="0" algn="l" defTabSz="914400" rtl="0" eaLnBrk="1" fontAlgn="base" latinLnBrk="0" hangingPunct="1">
                        <a:lnSpc>
                          <a:spcPct val="100000"/>
                        </a:lnSpc>
                        <a:spcBef>
                          <a:spcPts val="1200"/>
                        </a:spcBef>
                        <a:spcAft>
                          <a:spcPct val="0"/>
                        </a:spcAft>
                        <a:buClr>
                          <a:schemeClr val="tx1"/>
                        </a:buClr>
                        <a:buSzTx/>
                        <a:buFontTx/>
                        <a:buNone/>
                        <a:tabLst/>
                        <a:defRPr/>
                      </a:pPr>
                      <a:r>
                        <a:rPr lang="en-GB" sz="1600" kern="1200" baseline="0" dirty="0">
                          <a:solidFill>
                            <a:schemeClr val="tx1"/>
                          </a:solidFill>
                          <a:effectLst/>
                          <a:latin typeface="+mn-lt"/>
                          <a:ea typeface="+mn-ea"/>
                          <a:cs typeface="+mn-cs"/>
                        </a:rPr>
                        <a:t>Confirm pay days via the link in the myTimeandExpenses Reference to </a:t>
                      </a:r>
                      <a:r>
                        <a:rPr lang="en-GB" sz="1600" b="1" u="none" kern="1200" baseline="0" dirty="0">
                          <a:solidFill>
                            <a:schemeClr val="tx1"/>
                          </a:solidFill>
                          <a:effectLst/>
                          <a:latin typeface="+mn-lt"/>
                          <a:ea typeface="+mn-ea"/>
                          <a:cs typeface="+mn-cs"/>
                        </a:rPr>
                        <a:t>myRequests </a:t>
                      </a:r>
                      <a:endParaRPr kumimoji="0" lang="en-US" sz="1600" b="1" u="none" strike="noStrike" kern="1200" cap="none" normalizeH="0" baseline="0" dirty="0">
                        <a:ln>
                          <a:noFill/>
                        </a:ln>
                        <a:solidFill>
                          <a:schemeClr val="tx1"/>
                        </a:solidFill>
                        <a:effectLst/>
                        <a:latin typeface="Arial" pitchFamily="34" charset="0"/>
                        <a:ea typeface="+mn-ea"/>
                        <a:cs typeface="Arial" pitchFamily="34" charset="0"/>
                      </a:endParaRPr>
                    </a:p>
                  </a:txBody>
                  <a:tcPr marR="0" horzOverflow="overflow">
                    <a:lnL>
                      <a:noFill/>
                    </a:lnL>
                    <a:lnR>
                      <a:noFill/>
                    </a:lnR>
                    <a:lnT w="12700" cap="flat" cmpd="sng" algn="ctr">
                      <a:solidFill>
                        <a:srgbClr val="CBCCCC"/>
                      </a:solidFill>
                      <a:prstDash val="solid"/>
                      <a:round/>
                      <a:headEnd type="none" w="med" len="med"/>
                      <a:tailEnd type="none" w="med" len="med"/>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2709">
                <a:tc>
                  <a:txBody>
                    <a:bodyPr/>
                    <a:lstStyle/>
                    <a:p>
                      <a:pPr marL="169863" marR="0" lvl="0" indent="-169863" algn="l" defTabSz="914400" rtl="0" eaLnBrk="1" fontAlgn="base" latinLnBrk="0" hangingPunct="1">
                        <a:lnSpc>
                          <a:spcPct val="100000"/>
                        </a:lnSpc>
                        <a:spcBef>
                          <a:spcPct val="20000"/>
                        </a:spcBef>
                        <a:spcAft>
                          <a:spcPct val="0"/>
                        </a:spcAft>
                        <a:buClr>
                          <a:schemeClr val="tx1"/>
                        </a:buClr>
                        <a:buSzTx/>
                        <a:buFont typeface="Arial" panose="020B0604020202020204" pitchFamily="34" charset="0"/>
                        <a:buChar char="•"/>
                        <a:tabLst/>
                      </a:pPr>
                      <a:r>
                        <a:rPr kumimoji="0" lang="en-US" sz="1600" u="none" strike="noStrike" cap="none" normalizeH="0" baseline="0" dirty="0">
                          <a:ln>
                            <a:noFill/>
                          </a:ln>
                          <a:effectLst/>
                        </a:rPr>
                        <a:t>Month end: </a:t>
                      </a:r>
                      <a:br>
                        <a:rPr kumimoji="0" lang="en-US" sz="1600" u="none" strike="noStrike" cap="none" normalizeH="0" baseline="0" dirty="0">
                          <a:ln>
                            <a:noFill/>
                          </a:ln>
                          <a:effectLst/>
                        </a:rPr>
                      </a:br>
                      <a:r>
                        <a:rPr kumimoji="0" lang="en-US" sz="1600" u="none" strike="noStrike" cap="none" normalizeH="0" baseline="0" dirty="0">
                          <a:ln>
                            <a:noFill/>
                          </a:ln>
                          <a:effectLst/>
                        </a:rPr>
                        <a:t>16</a:t>
                      </a:r>
                      <a:r>
                        <a:rPr kumimoji="0" lang="en-US" sz="1600" u="none" strike="noStrike" cap="none" normalizeH="0" baseline="30000" dirty="0">
                          <a:ln>
                            <a:noFill/>
                          </a:ln>
                          <a:effectLst/>
                        </a:rPr>
                        <a:t>th</a:t>
                      </a:r>
                      <a:r>
                        <a:rPr kumimoji="0" lang="en-US" sz="1600" u="none" strike="noStrike" cap="none" normalizeH="0" baseline="0" dirty="0">
                          <a:ln>
                            <a:noFill/>
                          </a:ln>
                          <a:effectLst/>
                        </a:rPr>
                        <a:t> - end of month</a:t>
                      </a:r>
                      <a:endParaRPr kumimoji="0" lang="en-US" sz="1600" b="1" i="0" u="none" strike="noStrike" cap="none" normalizeH="0" baseline="0" dirty="0">
                        <a:ln>
                          <a:noFill/>
                        </a:ln>
                        <a:solidFill>
                          <a:schemeClr val="tx1"/>
                        </a:solidFill>
                        <a:effectLst/>
                        <a:latin typeface="Arial" pitchFamily="34" charset="0"/>
                        <a:cs typeface="Arial" pitchFamily="34" charset="0"/>
                      </a:endParaRPr>
                    </a:p>
                  </a:txBody>
                  <a:tcPr marL="0" horzOverflow="overflow">
                    <a:lnL>
                      <a:noFill/>
                    </a:lnL>
                    <a:lnR>
                      <a:noFill/>
                    </a:lnR>
                    <a:lnT>
                      <a:noFill/>
                    </a:lnT>
                    <a:lnB w="12700" cap="flat" cmpd="sng" algn="ctr">
                      <a:solidFill>
                        <a:srgbClr val="CBCCCC"/>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endParaRPr kumimoji="0" lang="en-US" sz="1600" b="1" i="0" u="none" strike="noStrike" cap="none" normalizeH="0" baseline="0" dirty="0">
                        <a:ln>
                          <a:noFill/>
                        </a:ln>
                        <a:solidFill>
                          <a:schemeClr val="tx1"/>
                        </a:solidFill>
                        <a:effectLst/>
                        <a:latin typeface="Arial" pitchFamily="34" charset="0"/>
                        <a:cs typeface="Arial" pitchFamily="34" charset="0"/>
                      </a:endParaRPr>
                    </a:p>
                  </a:txBody>
                  <a:tcPr horzOverflow="overflow"/>
                </a:tc>
                <a:tc vMerge="1">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defRPr/>
                      </a:pPr>
                      <a:endParaRPr kumimoji="0" lang="en-US" sz="1600" u="none" strike="noStrike" kern="1200" cap="none" normalizeH="0" baseline="0" dirty="0">
                        <a:ln>
                          <a:noFill/>
                        </a:ln>
                        <a:solidFill>
                          <a:schemeClr val="tx1"/>
                        </a:solidFill>
                        <a:effectLst/>
                        <a:latin typeface="Arial" pitchFamily="34" charset="0"/>
                        <a:ea typeface="+mn-ea"/>
                        <a:cs typeface="Arial" pitchFamily="34" charset="0"/>
                      </a:endParaRPr>
                    </a:p>
                  </a:txBody>
                  <a:tcPr horzOverflow="overflow"/>
                </a:tc>
                <a:extLst>
                  <a:ext uri="{0D108BD9-81ED-4DB2-BD59-A6C34878D82A}">
                    <a16:rowId xmlns:a16="http://schemas.microsoft.com/office/drawing/2014/main" val="10002"/>
                  </a:ext>
                </a:extLst>
              </a:tr>
            </a:tbl>
          </a:graphicData>
        </a:graphic>
      </p:graphicFrame>
      <p:pic>
        <p:nvPicPr>
          <p:cNvPr id="8" name="Picture 3" descr="C:\Users\mari.adams\AppData\Local\Microsoft\Windows\Temporary Internet Files\Low\Content.IE5\KQQOAHZD\MP900405396[1].JPG"/>
          <p:cNvPicPr>
            <a:picLocks noChangeAspect="1" noChangeArrowheads="1"/>
          </p:cNvPicPr>
          <p:nvPr/>
        </p:nvPicPr>
        <p:blipFill>
          <a:blip r:embed="rId2" cstate="email"/>
          <a:srcRect/>
          <a:stretch>
            <a:fillRect/>
          </a:stretch>
        </p:blipFill>
        <p:spPr bwMode="auto">
          <a:xfrm>
            <a:off x="3429000" y="3711589"/>
            <a:ext cx="5257800" cy="2917811"/>
          </a:xfrm>
          <a:prstGeom prst="rect">
            <a:avLst/>
          </a:prstGeom>
          <a:noFill/>
        </p:spPr>
      </p:pic>
    </p:spTree>
    <p:extLst>
      <p:ext uri="{BB962C8B-B14F-4D97-AF65-F5344CB8AC3E}">
        <p14:creationId xmlns:p14="http://schemas.microsoft.com/office/powerpoint/2010/main" val="2603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172200"/>
            <a:ext cx="2667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0242" y="6248400"/>
            <a:ext cx="4688958" cy="229543"/>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152400"/>
            <a:ext cx="4572000" cy="769441"/>
          </a:xfrm>
          <a:prstGeom prst="rect">
            <a:avLst/>
          </a:prstGeom>
        </p:spPr>
        <p:txBody>
          <a:bodyPr>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Provident Fund Transfer</a:t>
            </a:r>
          </a:p>
          <a:p>
            <a:r>
              <a:rPr lang="en-US" sz="2200" b="1" dirty="0">
                <a:latin typeface="+mj-lt"/>
                <a:ea typeface="Arial Unicode MS" panose="020B0604020202020204" pitchFamily="34" charset="-128"/>
                <a:cs typeface="Arial Unicode MS" panose="020B0604020202020204" pitchFamily="34" charset="-128"/>
              </a:rPr>
              <a:t>Requirements</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143001"/>
            <a:ext cx="3733800" cy="480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038600" y="1371600"/>
            <a:ext cx="4267200" cy="4049422"/>
          </a:xfrm>
          <a:prstGeom prst="rect">
            <a:avLst/>
          </a:prstGeom>
          <a:noFill/>
        </p:spPr>
        <p:txBody>
          <a:bodyPr wrap="square" rtlCol="0">
            <a:spAutoFit/>
          </a:bodyPr>
          <a:lstStyle/>
          <a:p>
            <a:r>
              <a:rPr lang="en-US" sz="1600" b="1" dirty="0"/>
              <a:t>Requirements </a:t>
            </a:r>
            <a:endParaRPr lang="en-US" sz="1600" dirty="0"/>
          </a:p>
          <a:p>
            <a:r>
              <a:rPr lang="en-US" sz="1600" dirty="0"/>
              <a:t>In order to transfer your EPF account online from the previous to the current employer: </a:t>
            </a:r>
          </a:p>
          <a:p>
            <a:endParaRPr lang="en-US" sz="1600" dirty="0"/>
          </a:p>
          <a:p>
            <a:pPr marL="285750" indent="-285750">
              <a:buFont typeface="Wingdings" panose="05000000000000000000" pitchFamily="2" charset="2"/>
              <a:buChar char="§"/>
            </a:pPr>
            <a:r>
              <a:rPr lang="en-US" sz="1600" dirty="0"/>
              <a:t>Both employers need to have their digital signatures registered with EPFO </a:t>
            </a:r>
          </a:p>
          <a:p>
            <a:pPr marL="285750" indent="-285750">
              <a:buFont typeface="Wingdings" panose="05000000000000000000" pitchFamily="2" charset="2"/>
              <a:buChar char="§"/>
            </a:pPr>
            <a:r>
              <a:rPr lang="en-US" sz="1600" dirty="0"/>
              <a:t>Both employers need to verify the claim papers online by digitally signing it off</a:t>
            </a:r>
          </a:p>
          <a:p>
            <a:pPr marL="285750" indent="-285750">
              <a:buFont typeface="Wingdings" panose="05000000000000000000" pitchFamily="2" charset="2"/>
              <a:buChar char="§"/>
            </a:pPr>
            <a:r>
              <a:rPr lang="en-US" sz="1600" dirty="0"/>
              <a:t>The status of the transfer can be checked through your member portal account </a:t>
            </a:r>
          </a:p>
          <a:p>
            <a:pPr marL="285750" indent="-285750">
              <a:buFont typeface="Wingdings" panose="05000000000000000000" pitchFamily="2" charset="2"/>
              <a:buChar char="§"/>
            </a:pPr>
            <a:endParaRPr lang="en-US" sz="1600" dirty="0"/>
          </a:p>
          <a:p>
            <a:r>
              <a:rPr lang="en-US" sz="1600" b="1" dirty="0"/>
              <a:t>Note: </a:t>
            </a:r>
            <a:r>
              <a:rPr lang="en-US" sz="1600" dirty="0"/>
              <a:t>If the employers have not registered their digital signatures online, you will need to take the process offline. </a:t>
            </a:r>
          </a:p>
          <a:p>
            <a:r>
              <a:rPr lang="en-US" sz="1600" dirty="0"/>
              <a:t> </a:t>
            </a:r>
          </a:p>
          <a:p>
            <a:endParaRPr lang="en-US" sz="1600" dirty="0"/>
          </a:p>
        </p:txBody>
      </p:sp>
    </p:spTree>
    <p:extLst>
      <p:ext uri="{BB962C8B-B14F-4D97-AF65-F5344CB8AC3E}">
        <p14:creationId xmlns:p14="http://schemas.microsoft.com/office/powerpoint/2010/main" val="1689532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743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0752" y="6400800"/>
            <a:ext cx="4543647" cy="230832"/>
          </a:xfrm>
          <a:prstGeom prst="rect">
            <a:avLst/>
          </a:prstGeom>
        </p:spPr>
        <p:txBody>
          <a:bodyPr wrap="square">
            <a:spAutoFit/>
          </a:bodyPr>
          <a:lstStyle/>
          <a:p>
            <a:r>
              <a:rPr lang="en-US" sz="900" dirty="0"/>
              <a:t>Copyright © 2017 Accenture  All rights reserved.</a:t>
            </a:r>
          </a:p>
        </p:txBody>
      </p:sp>
      <p:sp>
        <p:nvSpPr>
          <p:cNvPr id="6" name="Rectangle 5"/>
          <p:cNvSpPr/>
          <p:nvPr/>
        </p:nvSpPr>
        <p:spPr>
          <a:xfrm>
            <a:off x="152400" y="76200"/>
            <a:ext cx="4619847"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Provident Fund Transfer</a:t>
            </a:r>
          </a:p>
          <a:p>
            <a:r>
              <a:rPr lang="en-US" sz="2200" b="1" dirty="0">
                <a:ea typeface="Arial Unicode MS" panose="020B0604020202020204" pitchFamily="34" charset="-128"/>
                <a:cs typeface="Arial Unicode MS" panose="020B0604020202020204" pitchFamily="34" charset="-128"/>
              </a:rPr>
              <a:t>Employee Registration</a:t>
            </a:r>
          </a:p>
        </p:txBody>
      </p:sp>
      <p:sp>
        <p:nvSpPr>
          <p:cNvPr id="7" name="Content Placeholder 2"/>
          <p:cNvSpPr>
            <a:spLocks noGrp="1"/>
          </p:cNvSpPr>
          <p:nvPr>
            <p:ph idx="1"/>
          </p:nvPr>
        </p:nvSpPr>
        <p:spPr>
          <a:xfrm>
            <a:off x="457200" y="1219200"/>
            <a:ext cx="8229600" cy="4906963"/>
          </a:xfrm>
        </p:spPr>
        <p:txBody>
          <a:bodyPr/>
          <a:lstStyle/>
          <a:p>
            <a:pPr marL="0" indent="0">
              <a:buNone/>
            </a:pPr>
            <a:r>
              <a:rPr lang="en-US" sz="1400" dirty="0"/>
              <a:t>Before applying for the PF Transfer: </a:t>
            </a:r>
          </a:p>
          <a:p>
            <a:r>
              <a:rPr lang="en-US" sz="1200" dirty="0"/>
              <a:t>Employees should register on the PF Portal – URL for Registration </a:t>
            </a:r>
            <a:r>
              <a:rPr lang="en-US" sz="1400" b="1" u="sng" dirty="0">
                <a:solidFill>
                  <a:schemeClr val="tx2">
                    <a:lumMod val="75000"/>
                  </a:schemeClr>
                </a:solidFill>
              </a:rPr>
              <a:t>http://memberclaims.epfoservices.in/index.php </a:t>
            </a:r>
          </a:p>
          <a:p>
            <a:r>
              <a:rPr lang="en-US" sz="1200" dirty="0"/>
              <a:t>Employers should register on the PF Portal along with Digital signatures </a:t>
            </a:r>
          </a:p>
          <a:p>
            <a:endParaRPr lang="en-US" dirty="0"/>
          </a:p>
        </p:txBody>
      </p:sp>
      <p:pic>
        <p:nvPicPr>
          <p:cNvPr id="2" name="Picture 1">
            <a:extLst>
              <a:ext uri="{FF2B5EF4-FFF2-40B4-BE49-F238E27FC236}">
                <a16:creationId xmlns:a16="http://schemas.microsoft.com/office/drawing/2014/main" id="{292E5448-5650-411D-8C47-84A7C22B9C61}"/>
              </a:ext>
            </a:extLst>
          </p:cNvPr>
          <p:cNvPicPr>
            <a:picLocks noChangeAspect="1"/>
          </p:cNvPicPr>
          <p:nvPr/>
        </p:nvPicPr>
        <p:blipFill>
          <a:blip r:embed="rId2"/>
          <a:stretch>
            <a:fillRect/>
          </a:stretch>
        </p:blipFill>
        <p:spPr>
          <a:xfrm>
            <a:off x="475785" y="2286000"/>
            <a:ext cx="8026199" cy="3435120"/>
          </a:xfrm>
          <a:prstGeom prst="rect">
            <a:avLst/>
          </a:prstGeom>
        </p:spPr>
      </p:pic>
    </p:spTree>
    <p:extLst>
      <p:ext uri="{BB962C8B-B14F-4D97-AF65-F5344CB8AC3E}">
        <p14:creationId xmlns:p14="http://schemas.microsoft.com/office/powerpoint/2010/main" val="3739340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324600"/>
            <a:ext cx="2667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 y="76200"/>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Provident Fund Transfer</a:t>
            </a:r>
          </a:p>
          <a:p>
            <a:r>
              <a:rPr lang="en-US" sz="2200" b="1" dirty="0">
                <a:latin typeface="+mj-lt"/>
                <a:ea typeface="Arial Unicode MS" panose="020B0604020202020204" pitchFamily="34" charset="-128"/>
                <a:cs typeface="Arial Unicode MS" panose="020B0604020202020204" pitchFamily="34" charset="-128"/>
              </a:rPr>
              <a:t>Online Transfer</a:t>
            </a:r>
          </a:p>
        </p:txBody>
      </p:sp>
      <p:sp>
        <p:nvSpPr>
          <p:cNvPr id="6" name="Rectangle 5"/>
          <p:cNvSpPr/>
          <p:nvPr/>
        </p:nvSpPr>
        <p:spPr>
          <a:xfrm>
            <a:off x="116958" y="6398568"/>
            <a:ext cx="4607442" cy="230832"/>
          </a:xfrm>
          <a:prstGeom prst="rect">
            <a:avLst/>
          </a:prstGeom>
        </p:spPr>
        <p:txBody>
          <a:bodyPr wrap="square">
            <a:spAutoFit/>
          </a:bodyPr>
          <a:lstStyle/>
          <a:p>
            <a:r>
              <a:rPr lang="en-US" sz="900" dirty="0"/>
              <a:t>Copyright © 2017 Accenture  All rights reserved.</a:t>
            </a:r>
          </a:p>
        </p:txBody>
      </p:sp>
      <p:sp>
        <p:nvSpPr>
          <p:cNvPr id="8" name="Content Placeholder 2"/>
          <p:cNvSpPr>
            <a:spLocks noGrp="1"/>
          </p:cNvSpPr>
          <p:nvPr>
            <p:ph idx="1"/>
          </p:nvPr>
        </p:nvSpPr>
        <p:spPr>
          <a:xfrm>
            <a:off x="228600" y="1295400"/>
            <a:ext cx="3962400" cy="4983163"/>
          </a:xfrm>
        </p:spPr>
        <p:txBody>
          <a:bodyPr/>
          <a:lstStyle/>
          <a:p>
            <a:pPr marL="0" indent="0">
              <a:buNone/>
            </a:pPr>
            <a:r>
              <a:rPr lang="en-US" sz="1400" dirty="0"/>
              <a:t>Once the registration is a success, follow the below steps:</a:t>
            </a:r>
          </a:p>
          <a:p>
            <a:r>
              <a:rPr lang="en-US" sz="1400" dirty="0"/>
              <a:t>Using the URL </a:t>
            </a:r>
            <a:r>
              <a:rPr lang="en-US" sz="1200" b="1" u="sng" dirty="0">
                <a:solidFill>
                  <a:schemeClr val="tx2">
                    <a:lumMod val="75000"/>
                  </a:schemeClr>
                </a:solidFill>
              </a:rPr>
              <a:t>http://memberclaims.epfoservices.in/index.php </a:t>
            </a:r>
            <a:r>
              <a:rPr lang="en-US" sz="1400" dirty="0"/>
              <a:t>, go to the home </a:t>
            </a:r>
          </a:p>
          <a:p>
            <a:r>
              <a:rPr lang="en-US" sz="1400" dirty="0"/>
              <a:t>On the home page under the category “FOR EMPLOYEES”, click the </a:t>
            </a:r>
            <a:r>
              <a:rPr lang="en-US" sz="1400" b="1" dirty="0"/>
              <a:t>Online Transfer Claim Portal (OTCP) link </a:t>
            </a:r>
            <a:endParaRPr lang="en-US" sz="1400" dirty="0"/>
          </a:p>
          <a:p>
            <a:r>
              <a:rPr lang="en-US" sz="1400" dirty="0"/>
              <a:t>http://www.epfindia.com/Employee_OTCP.html page will download. You’ll see the below options </a:t>
            </a:r>
          </a:p>
          <a:p>
            <a:pPr marL="0" indent="0">
              <a:buNone/>
            </a:pPr>
            <a:endParaRPr lang="en-US" sz="1400" dirty="0"/>
          </a:p>
          <a:p>
            <a:pPr>
              <a:buFont typeface="Wingdings" panose="05000000000000000000" pitchFamily="2" charset="2"/>
              <a:buChar char="ü"/>
            </a:pPr>
            <a:r>
              <a:rPr lang="en-US" sz="1400" dirty="0"/>
              <a:t>Check Eligibility for filing Online Transfer Claim </a:t>
            </a:r>
          </a:p>
          <a:p>
            <a:pPr>
              <a:buFont typeface="Wingdings" panose="05000000000000000000" pitchFamily="2" charset="2"/>
              <a:buChar char="ü"/>
            </a:pPr>
            <a:r>
              <a:rPr lang="en-US" sz="1400" dirty="0"/>
              <a:t>Detailed Instructions (On clicking on the “Detailed Instructions”, following options would appear: </a:t>
            </a:r>
          </a:p>
          <a:p>
            <a:pPr marL="0" indent="0">
              <a:buNone/>
            </a:pPr>
            <a:endParaRPr lang="en-US" sz="1400" dirty="0"/>
          </a:p>
          <a:p>
            <a:pPr marL="0" indent="0">
              <a:buNone/>
            </a:pPr>
            <a:r>
              <a:rPr lang="en-US" sz="1400" dirty="0"/>
              <a:t>o Important guidelines </a:t>
            </a:r>
          </a:p>
          <a:p>
            <a:pPr marL="0" indent="0">
              <a:buNone/>
            </a:pPr>
            <a:r>
              <a:rPr lang="en-US" sz="1400" dirty="0"/>
              <a:t>o Process flow for filing Online Transfer Claim </a:t>
            </a:r>
          </a:p>
          <a:p>
            <a:pPr marL="0" indent="0">
              <a:buNone/>
            </a:pPr>
            <a:r>
              <a:rPr lang="en-US" sz="1400" dirty="0"/>
              <a:t>o Process flow for registration on Member Portal </a:t>
            </a:r>
          </a:p>
          <a:p>
            <a:endParaRPr lang="en-US" sz="1200" dirty="0"/>
          </a:p>
        </p:txBody>
      </p:sp>
      <p:pic>
        <p:nvPicPr>
          <p:cNvPr id="3" name="Picture 2">
            <a:extLst>
              <a:ext uri="{FF2B5EF4-FFF2-40B4-BE49-F238E27FC236}">
                <a16:creationId xmlns:a16="http://schemas.microsoft.com/office/drawing/2014/main" id="{CBBB05AE-84F3-4314-9F7E-CFBAAF0A64DB}"/>
              </a:ext>
            </a:extLst>
          </p:cNvPr>
          <p:cNvPicPr>
            <a:picLocks noChangeAspect="1"/>
          </p:cNvPicPr>
          <p:nvPr/>
        </p:nvPicPr>
        <p:blipFill>
          <a:blip r:embed="rId2"/>
          <a:stretch>
            <a:fillRect/>
          </a:stretch>
        </p:blipFill>
        <p:spPr>
          <a:xfrm>
            <a:off x="4114800" y="1143001"/>
            <a:ext cx="4876800" cy="5255568"/>
          </a:xfrm>
          <a:prstGeom prst="rect">
            <a:avLst/>
          </a:prstGeom>
        </p:spPr>
      </p:pic>
    </p:spTree>
    <p:extLst>
      <p:ext uri="{BB962C8B-B14F-4D97-AF65-F5344CB8AC3E}">
        <p14:creationId xmlns:p14="http://schemas.microsoft.com/office/powerpoint/2010/main" val="492577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FAB81-8F26-43E1-963A-5E3B40A92E5E}"/>
              </a:ext>
            </a:extLst>
          </p:cNvPr>
          <p:cNvPicPr>
            <a:picLocks noChangeAspect="1"/>
          </p:cNvPicPr>
          <p:nvPr/>
        </p:nvPicPr>
        <p:blipFill>
          <a:blip r:embed="rId2"/>
          <a:stretch>
            <a:fillRect/>
          </a:stretch>
        </p:blipFill>
        <p:spPr>
          <a:xfrm>
            <a:off x="0" y="1899321"/>
            <a:ext cx="9144000" cy="4531642"/>
          </a:xfrm>
          <a:prstGeom prst="rect">
            <a:avLst/>
          </a:prstGeom>
        </p:spPr>
      </p:pic>
      <p:sp>
        <p:nvSpPr>
          <p:cNvPr id="5" name="Rectangle 4">
            <a:extLst>
              <a:ext uri="{FF2B5EF4-FFF2-40B4-BE49-F238E27FC236}">
                <a16:creationId xmlns:a16="http://schemas.microsoft.com/office/drawing/2014/main" id="{2B1EAE3C-555E-4919-B3A6-AD38E0F2FCC0}"/>
              </a:ext>
            </a:extLst>
          </p:cNvPr>
          <p:cNvSpPr/>
          <p:nvPr/>
        </p:nvSpPr>
        <p:spPr>
          <a:xfrm>
            <a:off x="228600" y="191869"/>
            <a:ext cx="45720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Queries</a:t>
            </a:r>
          </a:p>
          <a:p>
            <a:r>
              <a:rPr lang="en-US" sz="2200" b="1" dirty="0">
                <a:solidFill>
                  <a:schemeClr val="bg1"/>
                </a:solidFill>
                <a:latin typeface="+mj-lt"/>
                <a:ea typeface="Arial Unicode MS" panose="020B0604020202020204" pitchFamily="34" charset="-128"/>
                <a:cs typeface="Arial Unicode MS" panose="020B0604020202020204" pitchFamily="34" charset="-128"/>
              </a:rPr>
              <a:t>Service Now</a:t>
            </a:r>
          </a:p>
        </p:txBody>
      </p:sp>
      <p:sp>
        <p:nvSpPr>
          <p:cNvPr id="6" name="Rectangle 5">
            <a:extLst>
              <a:ext uri="{FF2B5EF4-FFF2-40B4-BE49-F238E27FC236}">
                <a16:creationId xmlns:a16="http://schemas.microsoft.com/office/drawing/2014/main" id="{EB8B5162-1790-4716-8907-3F9FA96CD33A}"/>
              </a:ext>
            </a:extLst>
          </p:cNvPr>
          <p:cNvSpPr/>
          <p:nvPr/>
        </p:nvSpPr>
        <p:spPr>
          <a:xfrm>
            <a:off x="-76200" y="1199483"/>
            <a:ext cx="9220200" cy="461665"/>
          </a:xfrm>
          <a:prstGeom prst="rect">
            <a:avLst/>
          </a:prstGeom>
        </p:spPr>
        <p:txBody>
          <a:bodyPr wrap="square">
            <a:spAutoFit/>
          </a:bodyPr>
          <a:lstStyle/>
          <a:p>
            <a:pPr algn="ctr"/>
            <a:r>
              <a:rPr lang="en-US" sz="2400" b="1" u="sng" dirty="0">
                <a:solidFill>
                  <a:srgbClr val="0070C0"/>
                </a:solidFill>
              </a:rPr>
              <a:t>https://accentureinternal.service-now.com/support_portal/</a:t>
            </a:r>
          </a:p>
        </p:txBody>
      </p:sp>
    </p:spTree>
    <p:extLst>
      <p:ext uri="{BB962C8B-B14F-4D97-AF65-F5344CB8AC3E}">
        <p14:creationId xmlns:p14="http://schemas.microsoft.com/office/powerpoint/2010/main" val="63794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EB2C9C-26B0-4249-B574-A492E80C7B8E}"/>
              </a:ext>
            </a:extLst>
          </p:cNvPr>
          <p:cNvPicPr>
            <a:picLocks noChangeAspect="1"/>
          </p:cNvPicPr>
          <p:nvPr/>
        </p:nvPicPr>
        <p:blipFill rotWithShape="1">
          <a:blip r:embed="rId2"/>
          <a:srcRect t="9282" b="4652"/>
          <a:stretch/>
        </p:blipFill>
        <p:spPr>
          <a:xfrm>
            <a:off x="0" y="251537"/>
            <a:ext cx="5562600" cy="3128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4">
            <a:extLst>
              <a:ext uri="{FF2B5EF4-FFF2-40B4-BE49-F238E27FC236}">
                <a16:creationId xmlns:a16="http://schemas.microsoft.com/office/drawing/2014/main" id="{E4046080-4B65-4E3F-9544-A64DB5FE7D2E}"/>
              </a:ext>
            </a:extLst>
          </p:cNvPr>
          <p:cNvPicPr>
            <a:picLocks noGrp="1" noChangeAspect="1"/>
          </p:cNvPicPr>
          <p:nvPr>
            <p:ph idx="1"/>
          </p:nvPr>
        </p:nvPicPr>
        <p:blipFill>
          <a:blip r:embed="rId3"/>
          <a:stretch>
            <a:fillRect/>
          </a:stretch>
        </p:blipFill>
        <p:spPr>
          <a:xfrm>
            <a:off x="1188616" y="2221860"/>
            <a:ext cx="5920800" cy="33752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06CBCB90-006B-4112-AA80-4E9376C2EFF0}"/>
              </a:ext>
            </a:extLst>
          </p:cNvPr>
          <p:cNvSpPr/>
          <p:nvPr/>
        </p:nvSpPr>
        <p:spPr>
          <a:xfrm>
            <a:off x="282553" y="3060499"/>
            <a:ext cx="555647" cy="20502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Arrow: Bent 6">
            <a:extLst>
              <a:ext uri="{FF2B5EF4-FFF2-40B4-BE49-F238E27FC236}">
                <a16:creationId xmlns:a16="http://schemas.microsoft.com/office/drawing/2014/main" id="{5B006CD4-BE70-4A06-A963-51411A850EC6}"/>
              </a:ext>
            </a:extLst>
          </p:cNvPr>
          <p:cNvSpPr/>
          <p:nvPr/>
        </p:nvSpPr>
        <p:spPr>
          <a:xfrm flipV="1">
            <a:off x="454542" y="3265525"/>
            <a:ext cx="1100470" cy="357579"/>
          </a:xfrm>
          <a:prstGeom prst="bentArrow">
            <a:avLst>
              <a:gd name="adj1" fmla="val 13398"/>
              <a:gd name="adj2" fmla="val 12237"/>
              <a:gd name="adj3" fmla="val 16878"/>
              <a:gd name="adj4" fmla="val 4143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pic>
        <p:nvPicPr>
          <p:cNvPr id="8" name="Picture 7">
            <a:extLst>
              <a:ext uri="{FF2B5EF4-FFF2-40B4-BE49-F238E27FC236}">
                <a16:creationId xmlns:a16="http://schemas.microsoft.com/office/drawing/2014/main" id="{357822CA-1EA3-4788-AEFD-1B7B89831EEE}"/>
              </a:ext>
            </a:extLst>
          </p:cNvPr>
          <p:cNvPicPr>
            <a:picLocks noChangeAspect="1"/>
          </p:cNvPicPr>
          <p:nvPr/>
        </p:nvPicPr>
        <p:blipFill rotWithShape="1">
          <a:blip r:embed="rId4"/>
          <a:srcRect l="7183" t="8658" r="8685" b="14719"/>
          <a:stretch/>
        </p:blipFill>
        <p:spPr>
          <a:xfrm>
            <a:off x="2877317" y="2587674"/>
            <a:ext cx="6114283" cy="4270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Arrow: Bent 8">
            <a:extLst>
              <a:ext uri="{FF2B5EF4-FFF2-40B4-BE49-F238E27FC236}">
                <a16:creationId xmlns:a16="http://schemas.microsoft.com/office/drawing/2014/main" id="{49C96D3F-3523-452F-B986-B7DF0EAF714D}"/>
              </a:ext>
            </a:extLst>
          </p:cNvPr>
          <p:cNvSpPr/>
          <p:nvPr/>
        </p:nvSpPr>
        <p:spPr>
          <a:xfrm flipV="1">
            <a:off x="1905000" y="4016215"/>
            <a:ext cx="1100470" cy="357579"/>
          </a:xfrm>
          <a:prstGeom prst="bentArrow">
            <a:avLst>
              <a:gd name="adj1" fmla="val 13398"/>
              <a:gd name="adj2" fmla="val 12237"/>
              <a:gd name="adj3" fmla="val 16878"/>
              <a:gd name="adj4" fmla="val 4143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spTree>
    <p:extLst>
      <p:ext uri="{BB962C8B-B14F-4D97-AF65-F5344CB8AC3E}">
        <p14:creationId xmlns:p14="http://schemas.microsoft.com/office/powerpoint/2010/main" val="2624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400800"/>
            <a:ext cx="2667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3284" y="6398568"/>
            <a:ext cx="4577316" cy="230832"/>
          </a:xfrm>
          <a:prstGeom prst="rect">
            <a:avLst/>
          </a:prstGeom>
        </p:spPr>
        <p:txBody>
          <a:bodyPr wrap="square">
            <a:spAutoFit/>
          </a:bodyPr>
          <a:lstStyle/>
          <a:p>
            <a:r>
              <a:rPr lang="en-US" sz="900" dirty="0"/>
              <a:t>Copyright © 2017 Accenture  All rights reserved.</a:t>
            </a:r>
          </a:p>
        </p:txBody>
      </p:sp>
      <p:sp>
        <p:nvSpPr>
          <p:cNvPr id="7" name="Text Box 72"/>
          <p:cNvSpPr txBox="1">
            <a:spLocks noChangeArrowheads="1"/>
          </p:cNvSpPr>
          <p:nvPr/>
        </p:nvSpPr>
        <p:spPr bwMode="auto">
          <a:xfrm>
            <a:off x="2768600" y="2971800"/>
            <a:ext cx="4699000" cy="1447800"/>
          </a:xfrm>
          <a:prstGeom prst="rect">
            <a:avLst/>
          </a:prstGeom>
          <a:noFill/>
          <a:ln w="9525">
            <a:noFill/>
            <a:miter lim="800000"/>
            <a:headEnd/>
            <a:tailEnd/>
          </a:ln>
        </p:spPr>
        <p:txBody>
          <a:bodyPr wrap="square">
            <a:spAutoFit/>
          </a:bodyPr>
          <a:lstStyle/>
          <a:p>
            <a:r>
              <a:rPr lang="en-US"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a:p>
            <a:pPr>
              <a:buFont typeface="Wingdings" pitchFamily="2" charset="2"/>
              <a:buChar char="1"/>
            </a:pPr>
            <a:endParaRPr lang="en-US" sz="1400" b="1" dirty="0"/>
          </a:p>
          <a:p>
            <a:pPr>
              <a:buFont typeface="Wingdings" pitchFamily="2" charset="2"/>
              <a:buChar char="1"/>
            </a:pPr>
            <a:endParaRPr lang="en-US" sz="1400" b="1" dirty="0"/>
          </a:p>
        </p:txBody>
      </p:sp>
    </p:spTree>
    <p:extLst>
      <p:ext uri="{BB962C8B-B14F-4D97-AF65-F5344CB8AC3E}">
        <p14:creationId xmlns:p14="http://schemas.microsoft.com/office/powerpoint/2010/main" val="368513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632460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59488" y="6398568"/>
            <a:ext cx="4564912" cy="230832"/>
          </a:xfrm>
          <a:prstGeom prst="rect">
            <a:avLst/>
          </a:prstGeom>
        </p:spPr>
        <p:txBody>
          <a:bodyPr wrap="square">
            <a:spAutoFit/>
          </a:bodyPr>
          <a:lstStyle/>
          <a:p>
            <a:r>
              <a:rPr lang="en-US" sz="900" dirty="0"/>
              <a:t>Copyright © 2017 Accenture  All rights reserved.</a:t>
            </a:r>
          </a:p>
        </p:txBody>
      </p:sp>
      <p:sp>
        <p:nvSpPr>
          <p:cNvPr id="5" name="Rectangle 4"/>
          <p:cNvSpPr/>
          <p:nvPr/>
        </p:nvSpPr>
        <p:spPr>
          <a:xfrm>
            <a:off x="152400" y="115669"/>
            <a:ext cx="45720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First Time Login – Master Set-up</a:t>
            </a:r>
          </a:p>
        </p:txBody>
      </p:sp>
      <p:pic>
        <p:nvPicPr>
          <p:cNvPr id="3" name="Picture 2"/>
          <p:cNvPicPr>
            <a:picLocks noChangeAspect="1"/>
          </p:cNvPicPr>
          <p:nvPr/>
        </p:nvPicPr>
        <p:blipFill>
          <a:blip r:embed="rId2"/>
          <a:stretch>
            <a:fillRect/>
          </a:stretch>
        </p:blipFill>
        <p:spPr>
          <a:xfrm>
            <a:off x="10998" y="990600"/>
            <a:ext cx="9133002" cy="607368"/>
          </a:xfrm>
          <a:prstGeom prst="rect">
            <a:avLst/>
          </a:prstGeom>
        </p:spPr>
      </p:pic>
      <p:pic>
        <p:nvPicPr>
          <p:cNvPr id="8" name="Picture 7"/>
          <p:cNvPicPr>
            <a:picLocks noChangeAspect="1"/>
          </p:cNvPicPr>
          <p:nvPr/>
        </p:nvPicPr>
        <p:blipFill>
          <a:blip r:embed="rId3"/>
          <a:stretch>
            <a:fillRect/>
          </a:stretch>
        </p:blipFill>
        <p:spPr>
          <a:xfrm>
            <a:off x="76200" y="1597968"/>
            <a:ext cx="8991600" cy="4726632"/>
          </a:xfrm>
          <a:prstGeom prst="rect">
            <a:avLst/>
          </a:prstGeom>
        </p:spPr>
      </p:pic>
    </p:spTree>
    <p:extLst>
      <p:ext uri="{BB962C8B-B14F-4D97-AF65-F5344CB8AC3E}">
        <p14:creationId xmlns:p14="http://schemas.microsoft.com/office/powerpoint/2010/main" val="294423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248400"/>
            <a:ext cx="25908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52400" y="6398568"/>
            <a:ext cx="4495800"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152400" y="152400"/>
            <a:ext cx="4572000" cy="769441"/>
          </a:xfrm>
          <a:prstGeom prst="rect">
            <a:avLst/>
          </a:prstGeom>
        </p:spPr>
        <p:txBody>
          <a:bodyPr wrap="square">
            <a:spAutoFit/>
          </a:bodyPr>
          <a:lstStyle/>
          <a:p>
            <a:r>
              <a:rPr lang="en-US" sz="2200" b="1" dirty="0">
                <a:solidFill>
                  <a:schemeClr val="bg1"/>
                </a:solidFill>
                <a:ea typeface="Arial Unicode MS" panose="020B0604020202020204" pitchFamily="34" charset="-128"/>
                <a:cs typeface="Arial Unicode MS" panose="020B0604020202020204" pitchFamily="34" charset="-128"/>
              </a:rPr>
              <a:t>Allsec: Employee Self-Service Payroll</a:t>
            </a:r>
            <a:br>
              <a:rPr lang="en-US" sz="2200" b="1" dirty="0">
                <a:solidFill>
                  <a:srgbClr val="FFFF00"/>
                </a:solidFill>
                <a:ea typeface="Arial Unicode MS" panose="020B0604020202020204" pitchFamily="34" charset="-128"/>
                <a:cs typeface="Arial Unicode MS" panose="020B0604020202020204" pitchFamily="34" charset="-128"/>
              </a:rPr>
            </a:br>
            <a:r>
              <a:rPr lang="en-US" sz="2200" b="1" dirty="0">
                <a:ea typeface="Arial Unicode MS" panose="020B0604020202020204" pitchFamily="34" charset="-128"/>
                <a:cs typeface="Arial Unicode MS" panose="020B0604020202020204" pitchFamily="34" charset="-128"/>
              </a:rPr>
              <a:t>Compensation Guidelines</a:t>
            </a:r>
          </a:p>
        </p:txBody>
      </p:sp>
      <p:graphicFrame>
        <p:nvGraphicFramePr>
          <p:cNvPr id="6" name="Object 5"/>
          <p:cNvGraphicFramePr>
            <a:graphicFrameLocks noChangeAspect="1"/>
          </p:cNvGraphicFramePr>
          <p:nvPr>
            <p:extLst>
              <p:ext uri="{D42A27DB-BD31-4B8C-83A1-F6EECF244321}">
                <p14:modId xmlns:p14="http://schemas.microsoft.com/office/powerpoint/2010/main" val="1843763541"/>
              </p:ext>
            </p:extLst>
          </p:nvPr>
        </p:nvGraphicFramePr>
        <p:xfrm>
          <a:off x="0" y="1529209"/>
          <a:ext cx="9144000" cy="4869359"/>
        </p:xfrm>
        <a:graphic>
          <a:graphicData uri="http://schemas.openxmlformats.org/presentationml/2006/ole">
            <mc:AlternateContent xmlns:mc="http://schemas.openxmlformats.org/markup-compatibility/2006">
              <mc:Choice xmlns:v="urn:schemas-microsoft-com:vml" Requires="v">
                <p:oleObj spid="_x0000_s44243" name="Bitmap Image" r:id="rId3" imgW="9135750" imgH="4676190" progId="PBrush">
                  <p:embed/>
                </p:oleObj>
              </mc:Choice>
              <mc:Fallback>
                <p:oleObj name="Bitmap Image" r:id="rId3" imgW="9135750" imgH="4676190" progId="PBrush">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9209"/>
                        <a:ext cx="9144000" cy="4869359"/>
                      </a:xfrm>
                      <a:prstGeom prst="rect">
                        <a:avLst/>
                      </a:prstGeom>
                      <a:noFill/>
                      <a:extLst/>
                    </p:spPr>
                  </p:pic>
                </p:oleObj>
              </mc:Fallback>
            </mc:AlternateContent>
          </a:graphicData>
        </a:graphic>
      </p:graphicFrame>
      <p:pic>
        <p:nvPicPr>
          <p:cNvPr id="7" name="Picture 6"/>
          <p:cNvPicPr>
            <a:picLocks noChangeAspect="1"/>
          </p:cNvPicPr>
          <p:nvPr/>
        </p:nvPicPr>
        <p:blipFill>
          <a:blip r:embed="rId5"/>
          <a:stretch>
            <a:fillRect/>
          </a:stretch>
        </p:blipFill>
        <p:spPr>
          <a:xfrm>
            <a:off x="10998" y="921841"/>
            <a:ext cx="9133002" cy="607368"/>
          </a:xfrm>
          <a:prstGeom prst="rect">
            <a:avLst/>
          </a:prstGeom>
        </p:spPr>
      </p:pic>
    </p:spTree>
    <p:extLst>
      <p:ext uri="{BB962C8B-B14F-4D97-AF65-F5344CB8AC3E}">
        <p14:creationId xmlns:p14="http://schemas.microsoft.com/office/powerpoint/2010/main" val="1324734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096000"/>
            <a:ext cx="2895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70120" y="152400"/>
            <a:ext cx="4554279" cy="782329"/>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Comp Plan Structure - Transportation</a:t>
            </a:r>
          </a:p>
        </p:txBody>
      </p:sp>
      <p:sp>
        <p:nvSpPr>
          <p:cNvPr id="4" name="Rectangle 3"/>
          <p:cNvSpPr/>
          <p:nvPr/>
        </p:nvSpPr>
        <p:spPr>
          <a:xfrm>
            <a:off x="233916" y="6322368"/>
            <a:ext cx="4566684" cy="230832"/>
          </a:xfrm>
          <a:prstGeom prst="rect">
            <a:avLst/>
          </a:prstGeom>
        </p:spPr>
        <p:txBody>
          <a:bodyPr wrap="square">
            <a:spAutoFit/>
          </a:bodyPr>
          <a:lstStyle/>
          <a:p>
            <a:r>
              <a:rPr lang="en-US" sz="900" dirty="0"/>
              <a:t>Copyright © 2017 Accenture  All rights reserved.</a:t>
            </a:r>
          </a:p>
        </p:txBody>
      </p:sp>
      <p:pic>
        <p:nvPicPr>
          <p:cNvPr id="7" name="Picture 6"/>
          <p:cNvPicPr>
            <a:picLocks noChangeAspect="1"/>
          </p:cNvPicPr>
          <p:nvPr/>
        </p:nvPicPr>
        <p:blipFill>
          <a:blip r:embed="rId2"/>
          <a:stretch>
            <a:fillRect/>
          </a:stretch>
        </p:blipFill>
        <p:spPr>
          <a:xfrm>
            <a:off x="10998" y="934729"/>
            <a:ext cx="9133002" cy="741671"/>
          </a:xfrm>
          <a:prstGeom prst="rect">
            <a:avLst/>
          </a:prstGeom>
        </p:spPr>
      </p:pic>
      <p:pic>
        <p:nvPicPr>
          <p:cNvPr id="9" name="Picture 8"/>
          <p:cNvPicPr>
            <a:picLocks noChangeAspect="1"/>
          </p:cNvPicPr>
          <p:nvPr/>
        </p:nvPicPr>
        <p:blipFill>
          <a:blip r:embed="rId3"/>
          <a:stretch>
            <a:fillRect/>
          </a:stretch>
        </p:blipFill>
        <p:spPr>
          <a:xfrm>
            <a:off x="10998" y="1762125"/>
            <a:ext cx="9133002" cy="4486275"/>
          </a:xfrm>
          <a:prstGeom prst="rect">
            <a:avLst/>
          </a:prstGeom>
        </p:spPr>
      </p:pic>
    </p:spTree>
    <p:extLst>
      <p:ext uri="{BB962C8B-B14F-4D97-AF65-F5344CB8AC3E}">
        <p14:creationId xmlns:p14="http://schemas.microsoft.com/office/powerpoint/2010/main" val="612856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6324600"/>
            <a:ext cx="2514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52400" y="6398568"/>
            <a:ext cx="4572000" cy="230832"/>
          </a:xfrm>
          <a:prstGeom prst="rect">
            <a:avLst/>
          </a:prstGeom>
        </p:spPr>
        <p:txBody>
          <a:bodyPr>
            <a:spAutoFit/>
          </a:bodyPr>
          <a:lstStyle/>
          <a:p>
            <a:r>
              <a:rPr lang="en-US" sz="900" dirty="0"/>
              <a:t>Copyright © 2017 Accenture  All rights reserved.</a:t>
            </a:r>
          </a:p>
        </p:txBody>
      </p:sp>
      <p:sp>
        <p:nvSpPr>
          <p:cNvPr id="4" name="Rectangle 3"/>
          <p:cNvSpPr/>
          <p:nvPr/>
        </p:nvSpPr>
        <p:spPr>
          <a:xfrm>
            <a:off x="152400" y="67270"/>
            <a:ext cx="64008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b="1" dirty="0">
                <a:latin typeface="Arial Unicode MS" panose="020B0604020202020204" pitchFamily="34" charset="-128"/>
                <a:ea typeface="Arial Unicode MS" panose="020B0604020202020204" pitchFamily="34" charset="-128"/>
                <a:cs typeface="Arial Unicode MS" panose="020B0604020202020204" pitchFamily="34" charset="-128"/>
              </a:rPr>
              <a:t>Comp Plan Structure –Fixed Pay Employee</a:t>
            </a:r>
          </a:p>
        </p:txBody>
      </p:sp>
      <p:pic>
        <p:nvPicPr>
          <p:cNvPr id="5" name="Picture 4"/>
          <p:cNvPicPr>
            <a:picLocks noChangeAspect="1"/>
          </p:cNvPicPr>
          <p:nvPr/>
        </p:nvPicPr>
        <p:blipFill>
          <a:blip r:embed="rId2"/>
          <a:stretch>
            <a:fillRect/>
          </a:stretch>
        </p:blipFill>
        <p:spPr>
          <a:xfrm>
            <a:off x="152400" y="1524000"/>
            <a:ext cx="8839200" cy="4571999"/>
          </a:xfrm>
          <a:prstGeom prst="rect">
            <a:avLst/>
          </a:prstGeom>
        </p:spPr>
      </p:pic>
      <p:pic>
        <p:nvPicPr>
          <p:cNvPr id="7" name="Picture 6"/>
          <p:cNvPicPr>
            <a:picLocks noChangeAspect="1"/>
          </p:cNvPicPr>
          <p:nvPr/>
        </p:nvPicPr>
        <p:blipFill>
          <a:blip r:embed="rId3"/>
          <a:stretch>
            <a:fillRect/>
          </a:stretch>
        </p:blipFill>
        <p:spPr>
          <a:xfrm>
            <a:off x="4176712" y="5853187"/>
            <a:ext cx="790575" cy="323850"/>
          </a:xfrm>
          <a:prstGeom prst="rect">
            <a:avLst/>
          </a:prstGeom>
        </p:spPr>
      </p:pic>
      <p:pic>
        <p:nvPicPr>
          <p:cNvPr id="8" name="Picture 7"/>
          <p:cNvPicPr>
            <a:picLocks noChangeAspect="1"/>
          </p:cNvPicPr>
          <p:nvPr/>
        </p:nvPicPr>
        <p:blipFill>
          <a:blip r:embed="rId4"/>
          <a:stretch>
            <a:fillRect/>
          </a:stretch>
        </p:blipFill>
        <p:spPr>
          <a:xfrm>
            <a:off x="228600" y="1047750"/>
            <a:ext cx="8610600" cy="628650"/>
          </a:xfrm>
          <a:prstGeom prst="rect">
            <a:avLst/>
          </a:prstGeom>
        </p:spPr>
      </p:pic>
    </p:spTree>
    <p:extLst>
      <p:ext uri="{BB962C8B-B14F-4D97-AF65-F5344CB8AC3E}">
        <p14:creationId xmlns:p14="http://schemas.microsoft.com/office/powerpoint/2010/main" val="155852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400800"/>
            <a:ext cx="3048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06326" y="6400800"/>
            <a:ext cx="4541874" cy="230832"/>
          </a:xfrm>
          <a:prstGeom prst="rect">
            <a:avLst/>
          </a:prstGeom>
        </p:spPr>
        <p:txBody>
          <a:bodyPr wrap="square">
            <a:spAutoFit/>
          </a:bodyPr>
          <a:lstStyle/>
          <a:p>
            <a:r>
              <a:rPr lang="en-US" sz="900" dirty="0"/>
              <a:t>Copyright © 2017 Accenture  All rights reserved.</a:t>
            </a:r>
          </a:p>
        </p:txBody>
      </p:sp>
      <p:sp>
        <p:nvSpPr>
          <p:cNvPr id="4" name="Rectangle 3"/>
          <p:cNvSpPr/>
          <p:nvPr/>
        </p:nvSpPr>
        <p:spPr>
          <a:xfrm>
            <a:off x="76200" y="67270"/>
            <a:ext cx="5410200" cy="769441"/>
          </a:xfrm>
          <a:prstGeom prst="rect">
            <a:avLst/>
          </a:prstGeom>
        </p:spPr>
        <p:txBody>
          <a:bodyPr wrap="square">
            <a:spAutoFit/>
          </a:bodyPr>
          <a:lstStyle/>
          <a:p>
            <a:r>
              <a:rPr lang="en-US" sz="2200" b="1" dirty="0">
                <a:solidFill>
                  <a:schemeClr val="bg1"/>
                </a:solidFill>
                <a:latin typeface="+mj-lt"/>
                <a:ea typeface="Arial Unicode MS" panose="020B0604020202020204" pitchFamily="34" charset="-128"/>
                <a:cs typeface="Arial Unicode MS" panose="020B0604020202020204" pitchFamily="34" charset="-128"/>
              </a:rPr>
              <a:t>Allsec: Employee Self-Service Payroll</a:t>
            </a:r>
            <a:br>
              <a:rPr lang="en-US" sz="2200" b="1" dirty="0">
                <a:solidFill>
                  <a:srgbClr val="FFFF00"/>
                </a:solidFill>
                <a:latin typeface="+mj-lt"/>
                <a:ea typeface="Arial Unicode MS" panose="020B0604020202020204" pitchFamily="34" charset="-128"/>
                <a:cs typeface="Arial Unicode MS" panose="020B0604020202020204" pitchFamily="34" charset="-128"/>
              </a:rPr>
            </a:br>
            <a:r>
              <a:rPr lang="en-US" sz="2200" b="1" dirty="0">
                <a:latin typeface="+mj-lt"/>
                <a:ea typeface="Arial Unicode MS" panose="020B0604020202020204" pitchFamily="34" charset="-128"/>
                <a:cs typeface="Arial Unicode MS" panose="020B0604020202020204" pitchFamily="34" charset="-128"/>
              </a:rPr>
              <a:t>Comp Plan Structure – Flexi Pay Employee</a:t>
            </a:r>
          </a:p>
        </p:txBody>
      </p:sp>
      <p:pic>
        <p:nvPicPr>
          <p:cNvPr id="6" name="Picture 5"/>
          <p:cNvPicPr>
            <a:picLocks noChangeAspect="1"/>
          </p:cNvPicPr>
          <p:nvPr/>
        </p:nvPicPr>
        <p:blipFill>
          <a:blip r:embed="rId2"/>
          <a:stretch>
            <a:fillRect/>
          </a:stretch>
        </p:blipFill>
        <p:spPr>
          <a:xfrm>
            <a:off x="76200" y="1154546"/>
            <a:ext cx="9020666" cy="5246254"/>
          </a:xfrm>
          <a:prstGeom prst="rect">
            <a:avLst/>
          </a:prstGeom>
        </p:spPr>
      </p:pic>
    </p:spTree>
    <p:extLst>
      <p:ext uri="{BB962C8B-B14F-4D97-AF65-F5344CB8AC3E}">
        <p14:creationId xmlns:p14="http://schemas.microsoft.com/office/powerpoint/2010/main" val="139374780"/>
      </p:ext>
    </p:extLst>
  </p:cSld>
  <p:clrMapOvr>
    <a:masterClrMapping/>
  </p:clrMapOvr>
</p:sld>
</file>

<file path=ppt/theme/theme1.xml><?xml version="1.0" encoding="utf-8"?>
<a:theme xmlns:a="http://schemas.openxmlformats.org/drawingml/2006/main" name="Winter">
  <a:themeElements>
    <a:clrScheme name="Winter">
      <a:dk1>
        <a:sysClr val="windowText" lastClr="000000"/>
      </a:dk1>
      <a:lt1>
        <a:sysClr val="window" lastClr="FFFFFF"/>
      </a:lt1>
      <a:dk2>
        <a:srgbClr val="1F7BB6"/>
      </a:dk2>
      <a:lt2>
        <a:srgbClr val="C5E1FE"/>
      </a:lt2>
      <a:accent1>
        <a:srgbClr val="B2BDC1"/>
      </a:accent1>
      <a:accent2>
        <a:srgbClr val="767D83"/>
      </a:accent2>
      <a:accent3>
        <a:srgbClr val="3E505C"/>
      </a:accent3>
      <a:accent4>
        <a:srgbClr val="386489"/>
      </a:accent4>
      <a:accent5>
        <a:srgbClr val="4C80AF"/>
      </a:accent5>
      <a:accent6>
        <a:srgbClr val="7DA7D1"/>
      </a:accent6>
      <a:hlink>
        <a:srgbClr val="408080"/>
      </a:hlink>
      <a:folHlink>
        <a:srgbClr val="5EAEAE"/>
      </a:folHlink>
    </a:clrScheme>
    <a:fontScheme name="Winter">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Winter">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90000"/>
                <a:hueMod val="100000"/>
                <a:satMod val="130000"/>
                <a:lumMod val="90000"/>
              </a:schemeClr>
            </a:gs>
            <a:gs pos="92000">
              <a:schemeClr val="phClr">
                <a:tint val="96000"/>
                <a:shade val="100000"/>
                <a:hueMod val="96000"/>
                <a:satMod val="140000"/>
                <a:lumMod val="128000"/>
              </a:schemeClr>
            </a:gs>
          </a:gsLst>
          <a:lin ang="5400000" scaled="1"/>
        </a:gradFill>
        <a:gradFill rotWithShape="1">
          <a:gsLst>
            <a:gs pos="0">
              <a:schemeClr val="phClr">
                <a:tint val="96000"/>
                <a:shade val="100000"/>
                <a:hueMod val="96000"/>
                <a:satMod val="140000"/>
                <a:lumMod val="128000"/>
              </a:schemeClr>
            </a:gs>
            <a:gs pos="83000">
              <a:schemeClr val="phClr">
                <a:shade val="85000"/>
                <a:hueMod val="100000"/>
                <a:satMod val="130000"/>
                <a:lumMod val="92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TC102455519[[fn=Winter]]</Template>
  <TotalTime>6734</TotalTime>
  <Words>2672</Words>
  <Application>Microsoft Office PowerPoint</Application>
  <PresentationFormat>On-screen Show (4:3)</PresentationFormat>
  <Paragraphs>337</Paragraphs>
  <Slides>48</Slides>
  <Notes>1</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3</vt:i4>
      </vt:variant>
      <vt:variant>
        <vt:lpstr>Slide Titles</vt:lpstr>
      </vt:variant>
      <vt:variant>
        <vt:i4>48</vt:i4>
      </vt:variant>
    </vt:vector>
  </HeadingPairs>
  <TitlesOfParts>
    <vt:vector size="65" baseType="lpstr">
      <vt:lpstr>宋体</vt:lpstr>
      <vt:lpstr>Antique Olive Compact</vt:lpstr>
      <vt:lpstr>Arial</vt:lpstr>
      <vt:lpstr>Arial Unicode MS</vt:lpstr>
      <vt:lpstr>Calibri</vt:lpstr>
      <vt:lpstr>Rotis</vt:lpstr>
      <vt:lpstr>Times New Roman</vt:lpstr>
      <vt:lpstr>Trebuchet MS</vt:lpstr>
      <vt:lpstr>Verdana</vt:lpstr>
      <vt:lpstr>Wingdings</vt:lpstr>
      <vt:lpstr>Wingdings 2</vt:lpstr>
      <vt:lpstr>Winter</vt:lpstr>
      <vt:lpstr>Custom Design</vt:lpstr>
      <vt:lpstr>1_Custom Design</vt:lpstr>
      <vt:lpstr>Bitmap Image</vt:lpstr>
      <vt:lpstr>Worksheet</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Employees’ State Insurance Corporation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Nandini.D.R</dc:creator>
  <cp:lastModifiedBy>Mk, Shyamala</cp:lastModifiedBy>
  <cp:revision>693</cp:revision>
  <dcterms:created xsi:type="dcterms:W3CDTF">2014-02-17T17:36:23Z</dcterms:created>
  <dcterms:modified xsi:type="dcterms:W3CDTF">2018-09-25T06:53:13Z</dcterms:modified>
</cp:coreProperties>
</file>